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275" r:id="rId10"/>
    <p:sldId id="306" r:id="rId11"/>
    <p:sldId id="276" r:id="rId12"/>
    <p:sldId id="292" r:id="rId13"/>
    <p:sldId id="284" r:id="rId14"/>
    <p:sldId id="279" r:id="rId15"/>
    <p:sldId id="270" r:id="rId16"/>
    <p:sldId id="296" r:id="rId17"/>
    <p:sldId id="271" r:id="rId18"/>
    <p:sldId id="273" r:id="rId19"/>
    <p:sldId id="285" r:id="rId20"/>
    <p:sldId id="287" r:id="rId21"/>
    <p:sldId id="288" r:id="rId22"/>
    <p:sldId id="293" r:id="rId23"/>
    <p:sldId id="294" r:id="rId24"/>
    <p:sldId id="295" r:id="rId25"/>
    <p:sldId id="262" r:id="rId26"/>
  </p:sldIdLst>
  <p:sldSz cx="9144000" cy="6858000" type="screen4x3"/>
  <p:notesSz cx="7099300" cy="10234613"/>
  <p:defaultTextStyle>
    <a:defPPr>
      <a:defRPr lang="en-US"/>
    </a:defPPr>
    <a:lvl1pPr marL="0" algn="l" defTabSz="389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389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389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389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389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389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389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389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389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7">
          <p15:clr>
            <a:srgbClr val="A4A3A4"/>
          </p15:clr>
        </p15:guide>
        <p15:guide id="2" orient="horz" pos="3899">
          <p15:clr>
            <a:srgbClr val="A4A3A4"/>
          </p15:clr>
        </p15:guide>
        <p15:guide id="3" orient="horz" pos="2128">
          <p15:clr>
            <a:srgbClr val="A4A3A4"/>
          </p15:clr>
        </p15:guide>
        <p15:guide id="4" orient="horz" pos="427">
          <p15:clr>
            <a:srgbClr val="A4A3A4"/>
          </p15:clr>
        </p15:guide>
        <p15:guide id="5" pos="5345">
          <p15:clr>
            <a:srgbClr val="A4A3A4"/>
          </p15:clr>
        </p15:guide>
        <p15:guide id="6" pos="440">
          <p15:clr>
            <a:srgbClr val="A4A3A4"/>
          </p15:clr>
        </p15:guide>
        <p15:guide id="7" pos="2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4674"/>
  </p:normalViewPr>
  <p:slideViewPr>
    <p:cSldViewPr snapToGrid="0" snapToObjects="1" showGuides="1">
      <p:cViewPr varScale="1">
        <p:scale>
          <a:sx n="51" d="100"/>
          <a:sy n="51" d="100"/>
        </p:scale>
        <p:origin x="1356" y="66"/>
      </p:cViewPr>
      <p:guideLst>
        <p:guide orient="horz" pos="1367"/>
        <p:guide orient="horz" pos="3899"/>
        <p:guide orient="horz" pos="2128"/>
        <p:guide orient="horz" pos="427"/>
        <p:guide pos="5345"/>
        <p:guide pos="440"/>
        <p:guide pos="2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2D8D8516-8E7D-8740-8271-5D06BA1AB75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6D0EFD9D-255D-414D-A8E9-1A35E9E08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26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FAAA110C-CDBB-884D-97C6-97CCD1CE146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6BB47E60-96E1-7142-BE65-F0255237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5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895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3895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3895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3895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3895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3895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3895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3895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3895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47E60-96E1-7142-BE65-F0255237AC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0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79280" y="6330696"/>
            <a:ext cx="8460854" cy="422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674" y="2104283"/>
            <a:ext cx="8469906" cy="4225925"/>
          </a:xfrm>
          <a:solidFill>
            <a:schemeClr val="tx1">
              <a:alpha val="10000"/>
            </a:schemeClr>
          </a:solidFill>
          <a:ln w="6350" cmpd="sng">
            <a:solidFill>
              <a:schemeClr val="bg1"/>
            </a:solidFill>
          </a:ln>
        </p:spPr>
        <p:txBody>
          <a:bodyPr lIns="306757" tIns="306757" rIns="153379" bIns="306757"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730" y="3886200"/>
            <a:ext cx="776654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89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25520" y="6399091"/>
            <a:ext cx="1975931" cy="217176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en-US" sz="900" dirty="0" err="1">
                <a:solidFill>
                  <a:srgbClr val="FFFFFF"/>
                </a:solidFill>
              </a:rPr>
              <a:t>www.moorestephens.com.au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583372" y="6399091"/>
            <a:ext cx="1975931" cy="217176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Serious about Success</a:t>
            </a:r>
            <a:r>
              <a:rPr lang="en-US" sz="900" baseline="0" dirty="0">
                <a:solidFill>
                  <a:srgbClr val="FFFFFF"/>
                </a:solidFill>
              </a:rPr>
              <a:t>®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364" y="6415287"/>
            <a:ext cx="1975931" cy="217176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© Copyright</a:t>
            </a:r>
            <a:r>
              <a:rPr lang="en-US" sz="900" baseline="0" dirty="0">
                <a:solidFill>
                  <a:srgbClr val="FFFFFF"/>
                </a:solidFill>
              </a:rPr>
              <a:t> Moore Stephens</a:t>
            </a:r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3" name="Picture 12" descr="ms INT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83" y="218761"/>
            <a:ext cx="2852964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6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4 Chevron.pdf"/>
          <p:cNvPicPr>
            <a:picLocks noChangeAspect="1"/>
          </p:cNvPicPr>
          <p:nvPr userDrawn="1"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9451" y="0"/>
            <a:ext cx="8958401" cy="68580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31263" y="-42333"/>
            <a:ext cx="9214338" cy="69516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8387" y="2475441"/>
            <a:ext cx="3804627" cy="2062695"/>
          </a:xfrm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7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4 Chevron.pdf"/>
          <p:cNvPicPr>
            <a:picLocks noChangeAspect="1"/>
          </p:cNvPicPr>
          <p:nvPr userDrawn="1"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9451" y="0"/>
            <a:ext cx="8958401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8387" y="2475441"/>
            <a:ext cx="3804627" cy="2062695"/>
          </a:xfrm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1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0337" y="-67733"/>
            <a:ext cx="9292493" cy="7010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en-US"/>
          </a:p>
        </p:txBody>
      </p:sp>
      <p:pic>
        <p:nvPicPr>
          <p:cNvPr id="3" name="Picture 2" descr="A4 Chevron.pdf"/>
          <p:cNvPicPr>
            <a:picLocks noChangeAspect="1"/>
          </p:cNvPicPr>
          <p:nvPr userDrawn="1"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9451" y="0"/>
            <a:ext cx="8958401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8387" y="2475441"/>
            <a:ext cx="3804627" cy="2062695"/>
          </a:xfrm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57348" y="719137"/>
            <a:ext cx="3927231" cy="547052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dirty="0"/>
              <a:t>“Click to edit Master text styles”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9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4 Chevron.pdf"/>
          <p:cNvPicPr>
            <a:picLocks noChangeAspect="1"/>
          </p:cNvPicPr>
          <p:nvPr userDrawn="1"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3815" y="0"/>
            <a:ext cx="8958401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8387" y="2475441"/>
            <a:ext cx="3804627" cy="2062695"/>
          </a:xfrm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57348" y="719137"/>
            <a:ext cx="3927231" cy="547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21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4 Chevron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82" y="-234820"/>
            <a:ext cx="9571876" cy="732763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8387" y="2475441"/>
            <a:ext cx="3804627" cy="206269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64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57348" y="-234820"/>
            <a:ext cx="4728307" cy="7327639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en-US"/>
          </a:p>
        </p:txBody>
      </p:sp>
      <p:pic>
        <p:nvPicPr>
          <p:cNvPr id="2" name="Picture 1" descr="A4 Chevron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0007" y="-234820"/>
            <a:ext cx="9197354" cy="732763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8387" y="2475441"/>
            <a:ext cx="3804627" cy="206269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57348" y="719137"/>
            <a:ext cx="3927231" cy="547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29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48493" y="-135467"/>
            <a:ext cx="4173905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98991" y="728666"/>
            <a:ext cx="1817077" cy="2649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98989" y="3378202"/>
            <a:ext cx="2997688" cy="281146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57348" y="2168528"/>
            <a:ext cx="3927231" cy="40211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3469" y="467921"/>
            <a:ext cx="4991108" cy="601897"/>
          </a:xfrm>
          <a:prstGeom prst="rect">
            <a:avLst/>
          </a:prstGeom>
          <a:noFill/>
          <a:ln w="6350" cmpd="sng">
            <a:solidFill>
              <a:schemeClr val="accent1"/>
            </a:solidFill>
          </a:ln>
        </p:spPr>
        <p:txBody>
          <a:bodyPr wrap="square" lIns="920271" tIns="38958" rIns="77916" bIns="38958" rtlCol="0" anchor="ctr" anchorCtr="0">
            <a:spAutoFit/>
          </a:bodyPr>
          <a:lstStyle/>
          <a:p>
            <a:r>
              <a:rPr lang="en-US" sz="3400" dirty="0">
                <a:solidFill>
                  <a:srgbClr val="139DEB"/>
                </a:solidFill>
              </a:rPr>
              <a:t>Staff Profile</a:t>
            </a:r>
          </a:p>
        </p:txBody>
      </p:sp>
    </p:spTree>
    <p:extLst>
      <p:ext uri="{BB962C8B-B14F-4D97-AF65-F5344CB8AC3E}">
        <p14:creationId xmlns:p14="http://schemas.microsoft.com/office/powerpoint/2010/main" val="229116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 cmpd="sng"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77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373674" y="2104283"/>
            <a:ext cx="8469906" cy="4225925"/>
          </a:xfrm>
          <a:prstGeom prst="rect">
            <a:avLst/>
          </a:prstGeom>
          <a:solidFill>
            <a:schemeClr val="tx1">
              <a:alpha val="10000"/>
            </a:schemeClr>
          </a:solidFill>
          <a:ln w="6350" cap="flat" cmpd="sng" algn="ctr">
            <a:solidFill>
              <a:schemeClr val="bg1"/>
            </a:solidFill>
            <a:prstDash val="solid"/>
          </a:ln>
          <a:effectLst/>
        </p:spPr>
        <p:txBody>
          <a:bodyPr vert="horz" lIns="306757" tIns="306757" rIns="153379" bIns="306757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108" y="2906713"/>
            <a:ext cx="790283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  <a:lvl2pPr marL="3895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7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3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79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4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6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9280" y="6330696"/>
            <a:ext cx="8460854" cy="422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25520" y="6399091"/>
            <a:ext cx="1975931" cy="217176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en-US" sz="900" dirty="0" err="1">
                <a:solidFill>
                  <a:srgbClr val="FFFFFF"/>
                </a:solidFill>
              </a:rPr>
              <a:t>www.moorestephens.com.au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83372" y="6399091"/>
            <a:ext cx="1975931" cy="217176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Serious about Success</a:t>
            </a:r>
            <a:r>
              <a:rPr lang="en-US" sz="900" baseline="0" dirty="0">
                <a:solidFill>
                  <a:srgbClr val="FFFFFF"/>
                </a:solidFill>
              </a:rPr>
              <a:t>®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91364" y="6415287"/>
            <a:ext cx="1975931" cy="217176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© Copyright</a:t>
            </a:r>
            <a:r>
              <a:rPr lang="en-US" sz="900" baseline="0" dirty="0">
                <a:solidFill>
                  <a:srgbClr val="FFFFFF"/>
                </a:solidFill>
              </a:rPr>
              <a:t> Moore Stephens</a:t>
            </a:r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9280" y="6330696"/>
            <a:ext cx="8460854" cy="422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5520" y="6399091"/>
            <a:ext cx="1975931" cy="217176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en-US" sz="900" dirty="0" err="1">
                <a:solidFill>
                  <a:srgbClr val="FFFFFF"/>
                </a:solidFill>
              </a:rPr>
              <a:t>www.moorestephens.com.au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83372" y="6399091"/>
            <a:ext cx="1975931" cy="217176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Serious about Success</a:t>
            </a:r>
            <a:r>
              <a:rPr lang="en-US" sz="900" baseline="0" dirty="0">
                <a:solidFill>
                  <a:srgbClr val="FFFFFF"/>
                </a:solidFill>
              </a:rPr>
              <a:t>®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91364" y="6415287"/>
            <a:ext cx="1975931" cy="217176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© Copyright</a:t>
            </a:r>
            <a:r>
              <a:rPr lang="en-US" sz="900" baseline="0" dirty="0">
                <a:solidFill>
                  <a:srgbClr val="FFFFFF"/>
                </a:solidFill>
              </a:rPr>
              <a:t> Moore Stephens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9537" y="550334"/>
            <a:ext cx="8461131" cy="5780617"/>
          </a:xfrm>
          <a:solidFill>
            <a:schemeClr val="tx1">
              <a:alpha val="32000"/>
            </a:schemeClr>
          </a:solidFill>
          <a:ln>
            <a:solidFill>
              <a:srgbClr val="FFFFFF"/>
            </a:solidFill>
          </a:ln>
        </p:spPr>
        <p:txBody>
          <a:bodyPr lIns="306757" tIns="306757" rIns="306757" bIns="306757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6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373674" y="2104283"/>
            <a:ext cx="8469906" cy="4225925"/>
          </a:xfrm>
          <a:prstGeom prst="rect">
            <a:avLst/>
          </a:prstGeom>
          <a:solidFill>
            <a:schemeClr val="tx1">
              <a:alpha val="10000"/>
            </a:schemeClr>
          </a:solidFill>
          <a:ln w="6350" cap="flat" cmpd="sng" algn="ctr">
            <a:solidFill>
              <a:schemeClr val="bg1"/>
            </a:solidFill>
            <a:prstDash val="solid"/>
          </a:ln>
          <a:effectLst/>
        </p:spPr>
        <p:txBody>
          <a:bodyPr vert="horz" lIns="306757" tIns="306757" rIns="153379" bIns="306757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108" y="2906713"/>
            <a:ext cx="790283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  <a:lvl2pPr marL="3895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7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3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79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4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6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9280" y="6330696"/>
            <a:ext cx="8460854" cy="4222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25520" y="6399091"/>
            <a:ext cx="1975931" cy="217176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en-US" sz="900" dirty="0" err="1">
                <a:solidFill>
                  <a:srgbClr val="FFFFFF"/>
                </a:solidFill>
              </a:rPr>
              <a:t>www.moorestephens.com.au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83372" y="6399091"/>
            <a:ext cx="1975931" cy="217176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Serious about Success</a:t>
            </a:r>
            <a:r>
              <a:rPr lang="en-US" sz="900" baseline="0" dirty="0">
                <a:solidFill>
                  <a:srgbClr val="FFFFFF"/>
                </a:solidFill>
              </a:rPr>
              <a:t>®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91364" y="6415287"/>
            <a:ext cx="1975931" cy="217176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© Copyright</a:t>
            </a:r>
            <a:r>
              <a:rPr lang="en-US" sz="900" baseline="0" dirty="0">
                <a:solidFill>
                  <a:srgbClr val="FFFFFF"/>
                </a:solidFill>
              </a:rPr>
              <a:t> Moore Stephens</a:t>
            </a:r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7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9280" y="6330696"/>
            <a:ext cx="8460854" cy="4222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25520" y="6399091"/>
            <a:ext cx="1975931" cy="217176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en-US" sz="900" dirty="0" err="1">
                <a:solidFill>
                  <a:srgbClr val="FFFFFF"/>
                </a:solidFill>
              </a:rPr>
              <a:t>www.moorestephens.com.au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83372" y="6399091"/>
            <a:ext cx="1975931" cy="217176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Serious about Success</a:t>
            </a:r>
            <a:r>
              <a:rPr lang="en-US" sz="900" baseline="0" dirty="0">
                <a:solidFill>
                  <a:srgbClr val="FFFFFF"/>
                </a:solidFill>
              </a:rPr>
              <a:t>®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91364" y="6415287"/>
            <a:ext cx="1975931" cy="217176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© Copyright</a:t>
            </a:r>
            <a:r>
              <a:rPr lang="en-US" sz="900" baseline="0" dirty="0">
                <a:solidFill>
                  <a:srgbClr val="FFFFFF"/>
                </a:solidFill>
              </a:rPr>
              <a:t> Moore Stephens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9537" y="550334"/>
            <a:ext cx="8461131" cy="5780617"/>
          </a:xfrm>
          <a:solidFill>
            <a:schemeClr val="tx1">
              <a:alpha val="27000"/>
            </a:schemeClr>
          </a:solidFill>
          <a:ln>
            <a:solidFill>
              <a:srgbClr val="FFFFFF"/>
            </a:solidFill>
          </a:ln>
        </p:spPr>
        <p:txBody>
          <a:bodyPr lIns="306757" tIns="306757" rIns="306757" bIns="306757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0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 cmpd="sng"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989" y="1600201"/>
            <a:ext cx="3685534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029" y="1600201"/>
            <a:ext cx="3663985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2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 cmpd="sng">
            <a:solidFill>
              <a:schemeClr val="tx2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989" y="1535113"/>
            <a:ext cx="3697026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989" y="2174875"/>
            <a:ext cx="3697026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8041" y="1535113"/>
            <a:ext cx="3686876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8041" y="2174875"/>
            <a:ext cx="3686876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0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 cmpd="sng"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0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713" y="485779"/>
            <a:ext cx="8364415" cy="803276"/>
          </a:xfrm>
          <a:prstGeom prst="rect">
            <a:avLst/>
          </a:prstGeom>
          <a:noFill/>
          <a:ln w="63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306757" tIns="38958" rIns="77916" bIns="389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423" y="1600203"/>
            <a:ext cx="7825154" cy="4589463"/>
          </a:xfrm>
          <a:prstGeom prst="rect">
            <a:avLst/>
          </a:prstGeom>
        </p:spPr>
        <p:txBody>
          <a:bodyPr vert="horz" lIns="77916" tIns="38958" rIns="77916" bIns="3895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655777" y="6367035"/>
            <a:ext cx="1905000" cy="365125"/>
          </a:xfrm>
          <a:prstGeom prst="rect">
            <a:avLst/>
          </a:prstGeom>
        </p:spPr>
        <p:txBody>
          <a:bodyPr lIns="77916" tIns="38958" rIns="77916" bIns="3895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73B53F1-0E5C-3E45-92FE-89D29FF31A5A}" type="slidenum">
              <a:rPr lang="en-US" sz="800" smtClean="0">
                <a:solidFill>
                  <a:schemeClr val="accent2"/>
                </a:solidFill>
              </a:rPr>
              <a:t>‹#›</a:t>
            </a:fld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3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6" r:id="rId5"/>
    <p:sldLayoutId id="2147483659" r:id="rId6"/>
    <p:sldLayoutId id="2147483652" r:id="rId7"/>
    <p:sldLayoutId id="2147483653" r:id="rId8"/>
    <p:sldLayoutId id="2147483654" r:id="rId9"/>
    <p:sldLayoutId id="2147483655" r:id="rId10"/>
    <p:sldLayoutId id="2147483661" r:id="rId11"/>
    <p:sldLayoutId id="2147483657" r:id="rId12"/>
    <p:sldLayoutId id="2147483658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389582" rtl="0" eaLnBrk="1" latinLnBrk="0" hangingPunct="1">
        <a:spcBef>
          <a:spcPct val="0"/>
        </a:spcBef>
        <a:buNone/>
        <a:defRPr sz="37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92186" indent="-292186" algn="l" defTabSz="38958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070" indent="-243488" algn="l" defTabSz="389582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954" indent="-194791" algn="l" defTabSz="389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534" indent="-194791" algn="l" defTabSz="389582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117" indent="-194791" algn="l" defTabSz="389582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698" indent="-194791" algn="l" defTabSz="389582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80" indent="-194791" algn="l" defTabSz="389582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861" indent="-194791" algn="l" defTabSz="389582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443" indent="-194791" algn="l" defTabSz="389582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5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2" algn="l" defTabSz="3895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3" algn="l" defTabSz="3895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5" algn="l" defTabSz="3895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6" algn="l" defTabSz="3895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8" algn="l" defTabSz="3895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9" algn="l" defTabSz="3895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71" algn="l" defTabSz="3895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52" algn="l" defTabSz="3895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tx1"/>
                </a:solidFill>
              </a:rPr>
              <a:t>Government stimulus packages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solidFill>
                  <a:schemeClr val="accent3">
                    <a:lumMod val="50000"/>
                  </a:schemeClr>
                </a:solidFill>
              </a:rPr>
              <a:t>Staff training </a:t>
            </a:r>
          </a:p>
          <a:p>
            <a:endParaRPr lang="en-US" sz="35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500" dirty="0">
                <a:solidFill>
                  <a:schemeClr val="accent3">
                    <a:lumMod val="50000"/>
                  </a:schemeClr>
                </a:solidFill>
              </a:rPr>
              <a:t>25 March 2020</a:t>
            </a:r>
          </a:p>
        </p:txBody>
      </p:sp>
    </p:spTree>
    <p:extLst>
      <p:ext uri="{BB962C8B-B14F-4D97-AF65-F5344CB8AC3E}">
        <p14:creationId xmlns:p14="http://schemas.microsoft.com/office/powerpoint/2010/main" val="34181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B2259-D1FC-4B1C-B84B-86733399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PAYG boost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276D1-3E22-4A9B-AB9D-E293F5F77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If you have monthly payer with PAYG withholding of $7,500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25E1114-67CD-491E-A613-A3DAAA7A6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20" y="2075498"/>
            <a:ext cx="37515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7C1D96-9751-4A8E-AE61-79905B720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920772"/>
              </p:ext>
            </p:extLst>
          </p:nvPr>
        </p:nvGraphicFramePr>
        <p:xfrm>
          <a:off x="1168400" y="2075498"/>
          <a:ext cx="5273040" cy="3182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734">
                  <a:extLst>
                    <a:ext uri="{9D8B030D-6E8A-4147-A177-3AD203B41FA5}">
                      <a16:colId xmlns:a16="http://schemas.microsoft.com/office/drawing/2014/main" val="1567922697"/>
                    </a:ext>
                  </a:extLst>
                </a:gridCol>
                <a:gridCol w="1421670">
                  <a:extLst>
                    <a:ext uri="{9D8B030D-6E8A-4147-A177-3AD203B41FA5}">
                      <a16:colId xmlns:a16="http://schemas.microsoft.com/office/drawing/2014/main" val="3230090196"/>
                    </a:ext>
                  </a:extLst>
                </a:gridCol>
                <a:gridCol w="1163318">
                  <a:extLst>
                    <a:ext uri="{9D8B030D-6E8A-4147-A177-3AD203B41FA5}">
                      <a16:colId xmlns:a16="http://schemas.microsoft.com/office/drawing/2014/main" val="4173409326"/>
                    </a:ext>
                  </a:extLst>
                </a:gridCol>
                <a:gridCol w="1163318">
                  <a:extLst>
                    <a:ext uri="{9D8B030D-6E8A-4147-A177-3AD203B41FA5}">
                      <a16:colId xmlns:a16="http://schemas.microsoft.com/office/drawing/2014/main" val="2407338706"/>
                    </a:ext>
                  </a:extLst>
                </a:gridCol>
              </a:tblGrid>
              <a:tr h="709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Payment due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First Tranche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Second Tranche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66435067"/>
                  </a:ext>
                </a:extLst>
              </a:tr>
              <a:tr h="285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March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28-Apr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27695567"/>
                  </a:ext>
                </a:extLst>
              </a:tr>
              <a:tr h="285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April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21-May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27883902"/>
                  </a:ext>
                </a:extLst>
              </a:tr>
              <a:tr h="285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21-Jun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9123260"/>
                  </a:ext>
                </a:extLst>
              </a:tr>
              <a:tr h="285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June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28-Jul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11,250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7744256"/>
                  </a:ext>
                </a:extLst>
              </a:tr>
              <a:tr h="285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July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21-Aug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11,250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72567223"/>
                  </a:ext>
                </a:extLst>
              </a:tr>
              <a:tr h="285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August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21-Sep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11,250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33887161"/>
                  </a:ext>
                </a:extLst>
              </a:tr>
              <a:tr h="47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September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28-Oct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11,250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34698875"/>
                  </a:ext>
                </a:extLst>
              </a:tr>
              <a:tr h="285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45,000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2363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99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23" y="275203"/>
            <a:ext cx="8364415" cy="803276"/>
          </a:xfrm>
        </p:spPr>
        <p:txBody>
          <a:bodyPr>
            <a:normAutofit/>
          </a:bodyPr>
          <a:lstStyle/>
          <a:p>
            <a:r>
              <a:rPr lang="en-US" dirty="0"/>
              <a:t>PAYG boost - examples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81635"/>
              </p:ext>
            </p:extLst>
          </p:nvPr>
        </p:nvGraphicFramePr>
        <p:xfrm>
          <a:off x="598732" y="1719295"/>
          <a:ext cx="7826376" cy="1748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437">
                  <a:extLst>
                    <a:ext uri="{9D8B030D-6E8A-4147-A177-3AD203B41FA5}">
                      <a16:colId xmlns:a16="http://schemas.microsoft.com/office/drawing/2014/main" val="1578910524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3827209945"/>
                    </a:ext>
                  </a:extLst>
                </a:gridCol>
                <a:gridCol w="4626831">
                  <a:extLst>
                    <a:ext uri="{9D8B030D-6E8A-4147-A177-3AD203B41FA5}">
                      <a16:colId xmlns:a16="http://schemas.microsoft.com/office/drawing/2014/main" val="2060872069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r>
                        <a:rPr lang="en-GB" dirty="0"/>
                        <a:t>Quarter ended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PAYG</a:t>
                      </a:r>
                      <a:r>
                        <a:rPr lang="en-GB" baseline="0" dirty="0"/>
                        <a:t> withheld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Credit to ICA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81483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GB" dirty="0"/>
                        <a:t>March</a:t>
                      </a:r>
                      <a:r>
                        <a:rPr lang="en-GB" baseline="0" dirty="0"/>
                        <a:t> 2020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$30,000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$30,000 – first boost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51109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GB" dirty="0"/>
                        <a:t>June 2020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$18,000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$18,000 – first boost </a:t>
                      </a:r>
                    </a:p>
                    <a:p>
                      <a:r>
                        <a:rPr lang="en-GB" dirty="0"/>
                        <a:t>$24,000 – second boost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2907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/>
                        <a:t>September 2020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Irrelevant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$24,000</a:t>
                      </a:r>
                      <a:r>
                        <a:rPr lang="en-GB" baseline="0" dirty="0"/>
                        <a:t> – second boost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216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2620" y="1175910"/>
            <a:ext cx="7938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Employer with a withholding bill of around $10,000 per month who lodges quarterly.  She starts to stand down staff in April 2020</a:t>
            </a:r>
            <a:endParaRPr lang="en-AU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885458"/>
              </p:ext>
            </p:extLst>
          </p:nvPr>
        </p:nvGraphicFramePr>
        <p:xfrm>
          <a:off x="598732" y="4103267"/>
          <a:ext cx="7826376" cy="220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665">
                  <a:extLst>
                    <a:ext uri="{9D8B030D-6E8A-4147-A177-3AD203B41FA5}">
                      <a16:colId xmlns:a16="http://schemas.microsoft.com/office/drawing/2014/main" val="1578910524"/>
                    </a:ext>
                  </a:extLst>
                </a:gridCol>
                <a:gridCol w="1556238">
                  <a:extLst>
                    <a:ext uri="{9D8B030D-6E8A-4147-A177-3AD203B41FA5}">
                      <a16:colId xmlns:a16="http://schemas.microsoft.com/office/drawing/2014/main" val="3827209945"/>
                    </a:ext>
                  </a:extLst>
                </a:gridCol>
                <a:gridCol w="4623473">
                  <a:extLst>
                    <a:ext uri="{9D8B030D-6E8A-4147-A177-3AD203B41FA5}">
                      <a16:colId xmlns:a16="http://schemas.microsoft.com/office/drawing/2014/main" val="2060872069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r>
                        <a:rPr lang="en-GB" dirty="0"/>
                        <a:t>Quarter ended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PAYG</a:t>
                      </a:r>
                      <a:r>
                        <a:rPr lang="en-GB" baseline="0" dirty="0"/>
                        <a:t> withheld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Credit to ICA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81483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GB" dirty="0"/>
                        <a:t>March</a:t>
                      </a:r>
                      <a:r>
                        <a:rPr lang="en-GB" baseline="0" dirty="0"/>
                        <a:t> 2020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$6,000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$10,000 – first boost (minimum paid regardless)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51109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GB" dirty="0"/>
                        <a:t>June 2020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$3,500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$0 – first boost (because</a:t>
                      </a:r>
                      <a:r>
                        <a:rPr lang="en-GB" baseline="0" dirty="0"/>
                        <a:t> the amount paid in the first payment exceeds the overall withholding, there are no further payments beyond the $10k minimum)</a:t>
                      </a:r>
                      <a:endParaRPr lang="en-GB" dirty="0"/>
                    </a:p>
                    <a:p>
                      <a:r>
                        <a:rPr lang="en-GB" dirty="0"/>
                        <a:t>$5,000 – second boost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2907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/>
                        <a:t>September 2020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Irrelevant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$5,000</a:t>
                      </a:r>
                      <a:r>
                        <a:rPr lang="en-GB" baseline="0" dirty="0"/>
                        <a:t> – second boost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216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2619" y="3508677"/>
            <a:ext cx="7938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Employer with a withholding bill of around $2,000 per month who lodges quarterly.  He is forced into closure and once leave entitlements are used up by May staff take LWOP.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815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in – Refund of $100,000- Tips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Since the amount is tax-free,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if received by a company and eventually paid out to the shareholder in the form of dividends, it may need to be paid out unfranked.  </a:t>
            </a:r>
          </a:p>
          <a:p>
            <a:pPr lvl="1"/>
            <a:r>
              <a:rPr lang="en-US" dirty="0"/>
              <a:t>As a consequence, the shareholder may need to pay up to $47,000 (47% of $100,000) on the eventual dividend. </a:t>
            </a:r>
          </a:p>
          <a:p>
            <a:pPr lvl="1"/>
            <a:r>
              <a:rPr lang="en-US" dirty="0"/>
              <a:t>immediate cash flow benefit from this measure but consider on a longer term basis as the actual benefit for companies may be closer to $53,000 if the maximum benefit of $100,000 is received.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Similarly consider CGT Event E4 and unit trusts as this will have an impact on accounting and taxable distributions. </a:t>
            </a:r>
          </a:p>
          <a:p>
            <a:pPr lvl="1"/>
            <a:r>
              <a:rPr lang="en-US" dirty="0"/>
              <a:t>CGT Event E4 arises where a beneficiary receives a non-assessable payment from a trust.  It does not apply to discretionary trust beneficiaries.  Such non-assessable payments reduce the cost base of the units, resulting in a capital gain if the payments exceed the cost base.</a:t>
            </a:r>
          </a:p>
          <a:p>
            <a:endParaRPr lang="en-GB" dirty="0"/>
          </a:p>
          <a:p>
            <a:r>
              <a:rPr lang="en-GB" dirty="0"/>
              <a:t>Must lodge a BAS to get it so ensure clients are lodging!</a:t>
            </a:r>
          </a:p>
          <a:p>
            <a:endParaRPr lang="en-GB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661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Cash in – Payroll tax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Other benefits:</a:t>
            </a:r>
            <a:endParaRPr lang="en-AU" b="1" dirty="0"/>
          </a:p>
          <a:p>
            <a:pPr lvl="0"/>
            <a:r>
              <a:rPr lang="en-US" dirty="0"/>
              <a:t>Payroll Tax (WA)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One- off $17,500 grant for payroll tax ($1m - $4m payroll)</a:t>
            </a:r>
            <a:br>
              <a:rPr lang="en-US" dirty="0"/>
            </a:br>
            <a:endParaRPr lang="en-US" dirty="0"/>
          </a:p>
          <a:p>
            <a:pPr lvl="1"/>
            <a:r>
              <a:rPr lang="en-AU" dirty="0"/>
              <a:t>Employers who pay less than $7.5m in taxable wages can defer until 21 July 2020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567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Cash in - apprentices and trainees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Wage subsidy of 50% of apprentice/trainee’s wage paid from 1/1/20 to 30/9/20</a:t>
            </a:r>
          </a:p>
          <a:p>
            <a:r>
              <a:rPr lang="en-GB" dirty="0"/>
              <a:t>Maximum $7k per quarter or $21k for period</a:t>
            </a:r>
          </a:p>
          <a:p>
            <a:r>
              <a:rPr lang="en-GB" dirty="0"/>
              <a:t>Transfer of subsidy to new employer available and no restriction on size for new employer</a:t>
            </a:r>
          </a:p>
          <a:p>
            <a:r>
              <a:rPr lang="en-GB" dirty="0"/>
              <a:t>Eligible employers – fewer than 20 full-time employees</a:t>
            </a:r>
          </a:p>
          <a:p>
            <a:r>
              <a:rPr lang="en-GB" dirty="0"/>
              <a:t>Apprentice/trainee must be employed at 1 March 2020</a:t>
            </a:r>
          </a:p>
          <a:p>
            <a:r>
              <a:rPr lang="en-GB" dirty="0"/>
              <a:t>Must register for subsidy (from early April) and eligibility assessed by an Australian Apprenticeship Support Network provider.  Final claims to be lodged by 31 December 2020.</a:t>
            </a:r>
          </a:p>
        </p:txBody>
      </p:sp>
    </p:spTree>
    <p:extLst>
      <p:ext uri="{BB962C8B-B14F-4D97-AF65-F5344CB8AC3E}">
        <p14:creationId xmlns:p14="http://schemas.microsoft.com/office/powerpoint/2010/main" val="4194672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Cash out - Instant asset write-off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Increase threshold from $30,000 to $150,000</a:t>
            </a:r>
          </a:p>
          <a:p>
            <a:r>
              <a:rPr lang="en-GB" dirty="0"/>
              <a:t>Same tests will apply as before, i.e. whole asset must cost less than threshold, cost is GST exclusive, must be carrying on a business.</a:t>
            </a:r>
          </a:p>
          <a:p>
            <a:r>
              <a:rPr lang="en-GB" dirty="0"/>
              <a:t>Affected business = aggregated turnover less than $500m (prev. $50m).  </a:t>
            </a:r>
          </a:p>
          <a:p>
            <a:r>
              <a:rPr lang="en-GB" dirty="0"/>
              <a:t>First used or installed ready for use by 30 June 2020.</a:t>
            </a:r>
          </a:p>
          <a:p>
            <a:r>
              <a:rPr lang="en-GB" dirty="0"/>
              <a:t>New or second hand asset purchases</a:t>
            </a:r>
          </a:p>
          <a:p>
            <a:r>
              <a:rPr lang="en-GB" dirty="0"/>
              <a:t>Cars subject to DCL of $57,581</a:t>
            </a:r>
          </a:p>
          <a:p>
            <a:r>
              <a:rPr lang="en-GB" dirty="0"/>
              <a:t>Not applicable to capital works under </a:t>
            </a:r>
            <a:r>
              <a:rPr lang="en-GB" dirty="0" err="1"/>
              <a:t>Div</a:t>
            </a:r>
            <a:r>
              <a:rPr lang="en-GB" dirty="0"/>
              <a:t> 43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5917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out - Instant asset write off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970401"/>
              </p:ext>
            </p:extLst>
          </p:nvPr>
        </p:nvGraphicFramePr>
        <p:xfrm>
          <a:off x="751840" y="1600202"/>
          <a:ext cx="7942288" cy="4495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5282">
                  <a:extLst>
                    <a:ext uri="{9D8B030D-6E8A-4147-A177-3AD203B41FA5}">
                      <a16:colId xmlns:a16="http://schemas.microsoft.com/office/drawing/2014/main" val="2024621137"/>
                    </a:ext>
                  </a:extLst>
                </a:gridCol>
                <a:gridCol w="1901587">
                  <a:extLst>
                    <a:ext uri="{9D8B030D-6E8A-4147-A177-3AD203B41FA5}">
                      <a16:colId xmlns:a16="http://schemas.microsoft.com/office/drawing/2014/main" val="889559288"/>
                    </a:ext>
                  </a:extLst>
                </a:gridCol>
                <a:gridCol w="1645819">
                  <a:extLst>
                    <a:ext uri="{9D8B030D-6E8A-4147-A177-3AD203B41FA5}">
                      <a16:colId xmlns:a16="http://schemas.microsoft.com/office/drawing/2014/main" val="4197987043"/>
                    </a:ext>
                  </a:extLst>
                </a:gridCol>
                <a:gridCol w="2059600">
                  <a:extLst>
                    <a:ext uri="{9D8B030D-6E8A-4147-A177-3AD203B41FA5}">
                      <a16:colId xmlns:a16="http://schemas.microsoft.com/office/drawing/2014/main" val="2564539562"/>
                    </a:ext>
                  </a:extLst>
                </a:gridCol>
              </a:tblGrid>
              <a:tr h="1195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Small Business - [T/O less than $10 million]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Medium Business [T/O less than $50 million] -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Large Business - $50 million - $500 million -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23726788"/>
                  </a:ext>
                </a:extLst>
              </a:tr>
              <a:tr h="550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Date asset first used (or installed ready for use)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 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 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2846709"/>
                  </a:ext>
                </a:extLst>
              </a:tr>
              <a:tr h="276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Before 12 May 2015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$1,000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n/a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n/a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1608893"/>
                  </a:ext>
                </a:extLst>
              </a:tr>
              <a:tr h="550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From 12 May 2015 to 28 January 2019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$20,000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n/a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n/a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6640508"/>
                  </a:ext>
                </a:extLst>
              </a:tr>
              <a:tr h="550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From 29 January 2019 to 2 April 2019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$25,000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n/a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n/a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99202044"/>
                  </a:ext>
                </a:extLst>
              </a:tr>
              <a:tr h="550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From 2 April 2019 to 12 March 2020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$30,000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$30,000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n/a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01925495"/>
                  </a:ext>
                </a:extLst>
              </a:tr>
              <a:tr h="550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From 12 March 2020 - 30 June 2020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$150,000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$150,000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$150,000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7161053"/>
                  </a:ext>
                </a:extLst>
              </a:tr>
              <a:tr h="269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After 1 July 2020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$1,000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n/a</a:t>
                      </a:r>
                      <a:endParaRPr lang="en-A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n/a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5443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927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Cash out - Accelerated depreciation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423" y="1389185"/>
            <a:ext cx="7825154" cy="480048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Key features:</a:t>
            </a:r>
          </a:p>
          <a:p>
            <a:pPr lvl="1"/>
            <a:r>
              <a:rPr lang="en-GB" dirty="0"/>
              <a:t>50% deduction of cost of eligible asset on installation, existing depreciation rules apply to the balance</a:t>
            </a:r>
          </a:p>
          <a:p>
            <a:pPr lvl="1"/>
            <a:r>
              <a:rPr lang="en-GB" dirty="0"/>
              <a:t>Eligible for businesses with aggregated turnover below $500m</a:t>
            </a:r>
          </a:p>
          <a:p>
            <a:pPr lvl="1"/>
            <a:r>
              <a:rPr lang="en-GB" dirty="0"/>
              <a:t>Eligible assets include </a:t>
            </a:r>
            <a:r>
              <a:rPr lang="en-GB" dirty="0" err="1"/>
              <a:t>Div</a:t>
            </a:r>
            <a:r>
              <a:rPr lang="en-GB" dirty="0"/>
              <a:t> 40 assets, i.e. depreciable assets including plant and equipment and specified intangible assets like patents.</a:t>
            </a:r>
          </a:p>
          <a:p>
            <a:pPr lvl="1"/>
            <a:r>
              <a:rPr lang="en-GB" dirty="0"/>
              <a:t>First used or installed between 1/3/2020 and 30/6/2021</a:t>
            </a:r>
          </a:p>
          <a:p>
            <a:pPr lvl="1"/>
            <a:r>
              <a:rPr lang="en-GB" dirty="0"/>
              <a:t>Doesn’t apply to second hand assets</a:t>
            </a:r>
            <a:endParaRPr lang="en-AU" dirty="0"/>
          </a:p>
          <a:p>
            <a:r>
              <a:rPr lang="en-GB" dirty="0"/>
              <a:t>Small business (less than $10m turnover) that use simplified depreciation rules may deduct:</a:t>
            </a:r>
          </a:p>
          <a:p>
            <a:pPr lvl="1"/>
            <a:r>
              <a:rPr lang="en-GB" dirty="0"/>
              <a:t>57.5% of pool balance in the year then 30% next year onwards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069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Cash out - Accelerated depreciation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Old Rules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Building Co</a:t>
            </a:r>
          </a:p>
          <a:p>
            <a:r>
              <a:rPr lang="en-GB" dirty="0"/>
              <a:t>Aggregated turnover $200m</a:t>
            </a:r>
          </a:p>
          <a:p>
            <a:r>
              <a:rPr lang="en-GB" dirty="0"/>
              <a:t>$1m truck mounted concrete pump</a:t>
            </a:r>
          </a:p>
          <a:p>
            <a:r>
              <a:rPr lang="en-GB" dirty="0"/>
              <a:t>30% DV depreciation</a:t>
            </a:r>
          </a:p>
          <a:p>
            <a:r>
              <a:rPr lang="en-GB" dirty="0"/>
              <a:t>First year deduction $300K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New Rules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Same facts</a:t>
            </a:r>
          </a:p>
          <a:p>
            <a:r>
              <a:rPr lang="en-GB" dirty="0"/>
              <a:t>First year deduction:</a:t>
            </a:r>
          </a:p>
          <a:p>
            <a:pPr lvl="1"/>
            <a:r>
              <a:rPr lang="en-GB" dirty="0"/>
              <a:t>50% of cost up-front $500k</a:t>
            </a:r>
          </a:p>
          <a:p>
            <a:pPr lvl="1"/>
            <a:r>
              <a:rPr lang="en-GB" dirty="0"/>
              <a:t>30% for remainder of year $150k</a:t>
            </a:r>
          </a:p>
          <a:p>
            <a:pPr lvl="1"/>
            <a:r>
              <a:rPr lang="en-GB" dirty="0"/>
              <a:t>Total $650k</a:t>
            </a:r>
          </a:p>
          <a:p>
            <a:r>
              <a:rPr lang="en-GB" dirty="0"/>
              <a:t>Tax saving (assuming 30% tax rate) $105k (30% of $350k)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2355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ATO – COVID Assistance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423" y="1354015"/>
            <a:ext cx="7825154" cy="5020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Cash flow assistance:</a:t>
            </a:r>
            <a:endParaRPr lang="en-AU" b="1" dirty="0"/>
          </a:p>
          <a:p>
            <a:pPr lvl="0"/>
            <a:r>
              <a:rPr lang="en-US" dirty="0"/>
              <a:t>Can revise PAYG instalment for the March quarter and also go back and claim back your September and December quarters.  </a:t>
            </a:r>
            <a:endParaRPr lang="en-AU" dirty="0"/>
          </a:p>
          <a:p>
            <a:pPr lvl="0"/>
            <a:r>
              <a:rPr lang="en-US" dirty="0"/>
              <a:t>ATO may consider remitting any interest and penalties accrued after 23 January 2020</a:t>
            </a:r>
            <a:endParaRPr lang="en-AU" dirty="0"/>
          </a:p>
          <a:p>
            <a:pPr lvl="0"/>
            <a:r>
              <a:rPr lang="en-US" dirty="0"/>
              <a:t>ATO can defer some payments (on application) including FBT and excise</a:t>
            </a:r>
            <a:endParaRPr lang="en-AU" dirty="0"/>
          </a:p>
          <a:p>
            <a:pPr lvl="0"/>
            <a:r>
              <a:rPr lang="en-US" dirty="0"/>
              <a:t>ATO has offered for businesses to change from quarterly to monthly GST to get quicker access to refunds</a:t>
            </a:r>
            <a:endParaRPr lang="en-AU" dirty="0"/>
          </a:p>
          <a:p>
            <a:pPr lvl="0"/>
            <a:r>
              <a:rPr lang="en-US" dirty="0"/>
              <a:t>ATO has also offered low interest payment plans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946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EACA-3E4F-4905-8BAB-63BBD66E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in – Refund of $100,000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CAC22-83B5-48DF-80A3-9A4C7940E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Tax free payments (2 tranches)</a:t>
            </a:r>
          </a:p>
          <a:p>
            <a:pPr lvl="1"/>
            <a:r>
              <a:rPr lang="en-US" dirty="0"/>
              <a:t>minimum of $20,000; and</a:t>
            </a:r>
          </a:p>
          <a:p>
            <a:pPr lvl="1"/>
            <a:r>
              <a:rPr lang="en-US" dirty="0"/>
              <a:t>Maximum of $100,000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Tranche 1</a:t>
            </a:r>
          </a:p>
          <a:p>
            <a:pPr lvl="1"/>
            <a:r>
              <a:rPr lang="en-US" dirty="0"/>
              <a:t>payment will be delivered by the ATO as a credit in the activity statement from 28 April 2020 </a:t>
            </a:r>
          </a:p>
          <a:p>
            <a:pPr lvl="2"/>
            <a:r>
              <a:rPr lang="en-US" sz="2100" dirty="0"/>
              <a:t>Quarterly – March 2020 and June 2020</a:t>
            </a:r>
            <a:endParaRPr lang="en-US" sz="2900" dirty="0"/>
          </a:p>
          <a:p>
            <a:pPr lvl="2"/>
            <a:r>
              <a:rPr lang="en-US" sz="2100" dirty="0"/>
              <a:t>Monthly – March 2020, April 2020, May 2020 and June 2020</a:t>
            </a:r>
          </a:p>
          <a:p>
            <a:pPr lvl="3"/>
            <a:r>
              <a:rPr lang="en-US" sz="2100" dirty="0"/>
              <a:t>March credit will be at 300%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31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Summary of business benefits - lending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423" y="1354015"/>
            <a:ext cx="7825154" cy="50204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Assistance with borrowing:</a:t>
            </a:r>
            <a:endParaRPr lang="en-AU" b="1" dirty="0"/>
          </a:p>
          <a:p>
            <a:pPr lvl="0"/>
            <a:r>
              <a:rPr lang="en-US" dirty="0"/>
              <a:t>Small business with debts under $3m may defer loan repayments for up to 6 months</a:t>
            </a:r>
            <a:endParaRPr lang="en-AU" dirty="0"/>
          </a:p>
          <a:p>
            <a:pPr lvl="0"/>
            <a:r>
              <a:rPr lang="en-US" dirty="0"/>
              <a:t>Those with debt over $3m will be dealt with by credit provider on a case by case basis</a:t>
            </a:r>
            <a:endParaRPr lang="en-AU" dirty="0"/>
          </a:p>
          <a:p>
            <a:pPr lvl="0"/>
            <a:r>
              <a:rPr lang="en-US" dirty="0"/>
              <a:t>Federal government will guarantee 50% of new unsecured loans for business up to $50m turnover provided the loan meets set criteria.  Maximum loan is $250k.</a:t>
            </a:r>
            <a:endParaRPr lang="en-AU" dirty="0"/>
          </a:p>
          <a:p>
            <a:pPr lvl="0"/>
            <a:r>
              <a:rPr lang="en-US" dirty="0"/>
              <a:t>Lenders are being granted an exemption from responsible lending practices in regard to existing customers for 6 months – so it should be easier to restructure loans, increase them or get new ones.</a:t>
            </a:r>
          </a:p>
          <a:p>
            <a:pPr lvl="0"/>
            <a:r>
              <a:rPr lang="en-US" dirty="0"/>
              <a:t>QLD has announced up to $250k low interest loans – details still to come but EOI being taken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0306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Summary of business benefits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423" y="1354015"/>
            <a:ext cx="7825154" cy="5020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Administrative assistance:</a:t>
            </a:r>
            <a:endParaRPr lang="en-AU" b="1" dirty="0"/>
          </a:p>
          <a:p>
            <a:r>
              <a:rPr lang="en-US" dirty="0"/>
              <a:t>Banks are to implement a fast track approval process for new loans so the money is received faster</a:t>
            </a:r>
          </a:p>
          <a:p>
            <a:r>
              <a:rPr lang="en-US" dirty="0"/>
              <a:t>ATO lodgment deferrals </a:t>
            </a:r>
          </a:p>
          <a:p>
            <a:r>
              <a:rPr lang="en-US" dirty="0"/>
              <a:t>Payroll tax lodgment deferrals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Protecting directors:</a:t>
            </a:r>
          </a:p>
          <a:p>
            <a:r>
              <a:rPr lang="en-US" dirty="0"/>
              <a:t>Temporary relief from personal liability for insolvent trading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77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in - individuals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343" y="1389187"/>
            <a:ext cx="7825154" cy="49061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2 x $750 payments:</a:t>
            </a:r>
          </a:p>
          <a:p>
            <a:r>
              <a:rPr lang="en-US" dirty="0"/>
              <a:t>Payment date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First payment between 12/3-13/4 coinciding with a benefit payment date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Second payment – testing date 10 July 2020 (</a:t>
            </a:r>
            <a:r>
              <a:rPr lang="en-US" sz="1400" dirty="0"/>
              <a:t>so can get the second one even if you weren’t eligible at the time of the first – provided you don’t get the Coronavirus supplement)</a:t>
            </a:r>
          </a:p>
          <a:p>
            <a:pPr marL="0" indent="0">
              <a:buNone/>
            </a:pPr>
            <a:r>
              <a:rPr lang="en-US" b="1" dirty="0"/>
              <a:t>Coronavirus supplement [$550 per fortnight]:</a:t>
            </a:r>
          </a:p>
          <a:p>
            <a:r>
              <a:rPr lang="en-US" dirty="0"/>
              <a:t>For recipients of the following (check notes)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Job seeker payment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Youth allowance jobseeker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Parenting payment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Farm Household Allowance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Special Benefit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Commencing 27/4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73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in - Superannuation release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343" y="1389187"/>
            <a:ext cx="7825154" cy="4906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Eligible persons</a:t>
            </a:r>
          </a:p>
          <a:p>
            <a:r>
              <a:rPr lang="en-US" dirty="0"/>
              <a:t>Those who, at the time of applying, are:</a:t>
            </a:r>
          </a:p>
          <a:p>
            <a:pPr lvl="1"/>
            <a:r>
              <a:rPr lang="en-US" dirty="0"/>
              <a:t>Unemployed; or </a:t>
            </a:r>
          </a:p>
          <a:p>
            <a:pPr lvl="1"/>
            <a:r>
              <a:rPr lang="en-US" dirty="0"/>
              <a:t>eligible to receive one of the payments listed under the Coronavirus supplement.</a:t>
            </a:r>
          </a:p>
          <a:p>
            <a:r>
              <a:rPr lang="en-US" dirty="0"/>
              <a:t>Those who, on or after 1 Jan 2020:</a:t>
            </a:r>
          </a:p>
          <a:p>
            <a:pPr lvl="1"/>
            <a:r>
              <a:rPr lang="en-US" dirty="0"/>
              <a:t>Were made redundant; or </a:t>
            </a:r>
          </a:p>
          <a:p>
            <a:pPr lvl="1"/>
            <a:r>
              <a:rPr lang="en-US" dirty="0"/>
              <a:t>Their working hours were reduced by 20% or more; or</a:t>
            </a:r>
          </a:p>
          <a:p>
            <a:pPr lvl="1"/>
            <a:r>
              <a:rPr lang="en-US" dirty="0"/>
              <a:t>Sole traders whose business was suspended or there was a reduction of turnover of 20% or more.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endParaRPr lang="en-US" sz="1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71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in - Superannuation release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343" y="1389187"/>
            <a:ext cx="7825154" cy="4906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Other details</a:t>
            </a:r>
          </a:p>
          <a:p>
            <a:r>
              <a:rPr lang="en-US" dirty="0"/>
              <a:t>The amount is tax free</a:t>
            </a:r>
          </a:p>
          <a:p>
            <a:r>
              <a:rPr lang="en-US" dirty="0"/>
              <a:t>One release per financial year</a:t>
            </a:r>
          </a:p>
          <a:p>
            <a:r>
              <a:rPr lang="en-US" dirty="0"/>
              <a:t>If multiple super accounts with less than $10k can nominate more than one account to take it from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endParaRPr lang="en-US" sz="1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79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87" y="2475441"/>
            <a:ext cx="4673228" cy="206269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Questions/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30738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EACA-3E4F-4905-8BAB-63BBD66E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in – Refund of $100,000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CAC22-83B5-48DF-80A3-9A4C7940E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Tranche 2</a:t>
            </a:r>
          </a:p>
          <a:p>
            <a:pPr lvl="1"/>
            <a:r>
              <a:rPr lang="en-US" dirty="0"/>
              <a:t>employers will receive an additional payment equal to the amount already received under Tranche 1 </a:t>
            </a:r>
          </a:p>
          <a:p>
            <a:pPr marL="389582" lvl="1" indent="0">
              <a:buNone/>
            </a:pPr>
            <a:endParaRPr lang="en-US" dirty="0"/>
          </a:p>
          <a:p>
            <a:pPr lvl="2"/>
            <a:r>
              <a:rPr lang="en-US" sz="2100" dirty="0"/>
              <a:t>Quarterly – June and September 2020 (each payment is 50% of first tranche)</a:t>
            </a:r>
            <a:br>
              <a:rPr lang="en-US" sz="2100" dirty="0"/>
            </a:br>
            <a:endParaRPr lang="en-US" sz="2900" dirty="0"/>
          </a:p>
          <a:p>
            <a:pPr lvl="2"/>
            <a:r>
              <a:rPr lang="en-US" sz="2100" dirty="0"/>
              <a:t>Monthly – June, July, August and September 2020 (each payment is 25% of first tranche)</a:t>
            </a:r>
            <a:endParaRPr lang="en-US" sz="2900" dirty="0"/>
          </a:p>
          <a:p>
            <a:pPr lvl="2"/>
            <a:endParaRPr lang="en-US" sz="14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0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3B2F-3F1D-4438-899A-6914B14F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in – Refund of $100,000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9B1E2-B921-4AB5-92B7-5BE6ED1C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Legislation has six main requirements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0E40EA-F4FD-499A-B8B8-4E5EB5416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4922"/>
              </p:ext>
            </p:extLst>
          </p:nvPr>
        </p:nvGraphicFramePr>
        <p:xfrm>
          <a:off x="329713" y="1297950"/>
          <a:ext cx="8364414" cy="5358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394">
                  <a:extLst>
                    <a:ext uri="{9D8B030D-6E8A-4147-A177-3AD203B41FA5}">
                      <a16:colId xmlns:a16="http://schemas.microsoft.com/office/drawing/2014/main" val="3001510572"/>
                    </a:ext>
                  </a:extLst>
                </a:gridCol>
                <a:gridCol w="2728307">
                  <a:extLst>
                    <a:ext uri="{9D8B030D-6E8A-4147-A177-3AD203B41FA5}">
                      <a16:colId xmlns:a16="http://schemas.microsoft.com/office/drawing/2014/main" val="344245059"/>
                    </a:ext>
                  </a:extLst>
                </a:gridCol>
                <a:gridCol w="5350713">
                  <a:extLst>
                    <a:ext uri="{9D8B030D-6E8A-4147-A177-3AD203B41FA5}">
                      <a16:colId xmlns:a16="http://schemas.microsoft.com/office/drawing/2014/main" val="1372234278"/>
                    </a:ext>
                  </a:extLst>
                </a:gridCol>
              </a:tblGrid>
              <a:tr h="586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38958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Withholding requirement</a:t>
                      </a: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38958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you made a payment subject to PAYG withholding (e.g. salary and wages, director fees, voluntary withholding arrangements for contractors)?</a:t>
                      </a: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295522"/>
                  </a:ext>
                </a:extLst>
              </a:tr>
              <a:tr h="38772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Small or Medium Business (SME) entity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Was your: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8210953"/>
                  </a:ext>
                </a:extLst>
              </a:tr>
              <a:tr h="387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Aggregated turnover below $50 million and did you carry on a business in the most recent year of assessment? 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25481661"/>
                  </a:ext>
                </a:extLst>
              </a:tr>
              <a:tr h="784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If there is no previous assessment or there has been a change since the last year, the Commissioner is reasonably satisfied that you are an SME?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Note NFPs must also meet the aggregated turnover test.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81941009"/>
                  </a:ext>
                </a:extLst>
              </a:tr>
              <a:tr h="1894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Lodgment requirement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Ensure you lodge your BAS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1127820"/>
                  </a:ext>
                </a:extLst>
              </a:tr>
              <a:tr h="1894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Eligible periods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If: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06883761"/>
                  </a:ext>
                </a:extLst>
              </a:tr>
              <a:tr h="387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You are a quarterly payer; the eligible BAS’ are March, June and September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78432597"/>
                  </a:ext>
                </a:extLst>
              </a:tr>
              <a:tr h="387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You are a monthly payer, the eligible BAS/IAS’ are March, April, May, June, July, August, September &amp; October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1919259"/>
                  </a:ext>
                </a:extLst>
              </a:tr>
              <a:tr h="1894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Active business requirement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Did you have an active ABN at 12 March 2020; and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33996693"/>
                  </a:ext>
                </a:extLst>
              </a:tr>
              <a:tr h="58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Have you lodged your 2019 income tax return showing some business income; or alternatively lodged a single BAS from 1 July 2018 showing a single supply or business income?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6485859"/>
                  </a:ext>
                </a:extLst>
              </a:tr>
              <a:tr h="7842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Anti-Avoidance requirement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Ensure you have not made any plans, arrangements or entered into a course of conduct to make the entity entitled to the CFB or done something to increase your entitlement to the CFB?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2291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91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2BC8E-D80B-44B0-88D6-8463BA46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in – Refund of $100,000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71691-6A73-460C-88B5-20A2C3591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23" y="1600203"/>
            <a:ext cx="7825154" cy="49225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Withholding requirement</a:t>
            </a:r>
            <a:endParaRPr lang="en-US" b="1" dirty="0"/>
          </a:p>
          <a:p>
            <a:pPr lvl="1"/>
            <a:r>
              <a:rPr lang="en-US" dirty="0"/>
              <a:t>Have you made a payment subject to PAYG withholding (e.g. salary and wages, director fees, voluntary withholding arrangements for contractors)?</a:t>
            </a:r>
            <a:br>
              <a:rPr lang="en-US" dirty="0"/>
            </a:br>
            <a:endParaRPr lang="en-US" dirty="0"/>
          </a:p>
          <a:p>
            <a:pPr marL="389582" lvl="1" indent="0">
              <a:buNone/>
            </a:pPr>
            <a:endParaRPr lang="en-US" i="1" dirty="0"/>
          </a:p>
          <a:p>
            <a:pPr marL="389582" lvl="1" indent="0">
              <a:buNone/>
            </a:pPr>
            <a:endParaRPr lang="en-US" i="1" dirty="0"/>
          </a:p>
          <a:p>
            <a:pPr marL="389582" lvl="1" indent="0">
              <a:buNone/>
            </a:pPr>
            <a:endParaRPr lang="en-US" i="1" dirty="0"/>
          </a:p>
          <a:p>
            <a:pPr marL="389582" lvl="1" indent="0">
              <a:buNone/>
            </a:pPr>
            <a:endParaRPr lang="en-US" i="1" dirty="0"/>
          </a:p>
          <a:p>
            <a:pPr marL="389582" lvl="1" indent="0">
              <a:buNone/>
            </a:pPr>
            <a:endParaRPr lang="en-US" i="1" dirty="0"/>
          </a:p>
          <a:p>
            <a:pPr marL="389582" lvl="1" indent="0">
              <a:buNone/>
            </a:pPr>
            <a:endParaRPr lang="en-US" i="1" dirty="0"/>
          </a:p>
          <a:p>
            <a:pPr lvl="1"/>
            <a:r>
              <a:rPr lang="en-US" dirty="0"/>
              <a:t>Essentially need to declared something at W1 on the BAS to claim the minimum $10,000 payment in the March BAS </a:t>
            </a:r>
            <a:br>
              <a:rPr lang="en-US" dirty="0"/>
            </a:br>
            <a:r>
              <a:rPr lang="en-US" dirty="0"/>
              <a:t>(Subject to anti avoidance)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A748C36-8ACE-4174-A7CA-B783FBA1D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514456"/>
              </p:ext>
            </p:extLst>
          </p:nvPr>
        </p:nvGraphicFramePr>
        <p:xfrm>
          <a:off x="1438520" y="3182620"/>
          <a:ext cx="61468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Worksheet" r:id="rId3" imgW="6146899" imgH="1498512" progId="Excel.Sheet.12">
                  <p:embed/>
                </p:oleObj>
              </mc:Choice>
              <mc:Fallback>
                <p:oleObj name="Worksheet" r:id="rId3" imgW="6146899" imgH="14985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8520" y="3182620"/>
                        <a:ext cx="61468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C39386B-E18F-4DBA-822A-0656C75E5C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472134"/>
              </p:ext>
            </p:extLst>
          </p:nvPr>
        </p:nvGraphicFramePr>
        <p:xfrm>
          <a:off x="1438520" y="4762496"/>
          <a:ext cx="6146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Worksheet" r:id="rId5" imgW="6146899" imgH="304669" progId="Excel.Sheet.12">
                  <p:embed/>
                </p:oleObj>
              </mc:Choice>
              <mc:Fallback>
                <p:oleObj name="Worksheet" r:id="rId5" imgW="6146899" imgH="3046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8520" y="4762496"/>
                        <a:ext cx="6146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38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2BC8E-D80B-44B0-88D6-8463BA46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in – Refund of $100,000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71691-6A73-460C-88B5-20A2C3591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23" y="1600203"/>
            <a:ext cx="7825154" cy="49225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Small/ Medium entity requirement </a:t>
            </a:r>
            <a:r>
              <a:rPr lang="en-US" dirty="0"/>
              <a:t>(applies to NFPs too)</a:t>
            </a:r>
            <a:br>
              <a:rPr lang="en-US" dirty="0"/>
            </a:br>
            <a:endParaRPr lang="en-US" dirty="0"/>
          </a:p>
          <a:p>
            <a:r>
              <a:rPr lang="en-US" dirty="0"/>
              <a:t>Two alternate limbs to this requirement. Broadly,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 entity was an SME [Turnover less than $50m </a:t>
            </a:r>
            <a:r>
              <a:rPr lang="en-US" i="1" dirty="0"/>
              <a:t>which carries on a business</a:t>
            </a:r>
            <a:r>
              <a:rPr lang="en-US" dirty="0"/>
              <a:t>] the most recent year of assessment </a:t>
            </a:r>
          </a:p>
          <a:p>
            <a:pPr lvl="1"/>
            <a:r>
              <a:rPr lang="en-US" dirty="0"/>
              <a:t>If the first requirement is not met, the Commissioner is reasonably satisfied it is likely that the entity is an SME for the income year that includes the period. </a:t>
            </a:r>
          </a:p>
          <a:p>
            <a:pPr lvl="2"/>
            <a:r>
              <a:rPr lang="en-US" dirty="0"/>
              <a:t>In case there was no trading last year or change in circumstances from last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7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2BC8E-D80B-44B0-88D6-8463BA46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in – Refund of $100,000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71691-6A73-460C-88B5-20A2C3591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23" y="1600203"/>
            <a:ext cx="7825154" cy="49225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/>
              <a:t>Active business requirement</a:t>
            </a:r>
          </a:p>
          <a:p>
            <a:pPr lvl="1"/>
            <a:r>
              <a:rPr lang="en-US" dirty="0"/>
              <a:t>payments are only available to entities if they held an ABN as at 12 March 2020 and were not inactive at that 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 entity is considered active if it </a:t>
            </a:r>
          </a:p>
          <a:p>
            <a:pPr lvl="2"/>
            <a:r>
              <a:rPr lang="en-US" dirty="0"/>
              <a:t>had derived assessable income from carrying on a business in the 2018-19 income year;</a:t>
            </a:r>
          </a:p>
          <a:p>
            <a:pPr lvl="2"/>
            <a:r>
              <a:rPr lang="en-US" dirty="0"/>
              <a:t>or if it has made one or more tax supplies (for GST purposes) reported in a BAS from 1 July 2018</a:t>
            </a:r>
          </a:p>
          <a:p>
            <a:pPr lvl="1"/>
            <a:endParaRPr lang="en-US" dirty="0"/>
          </a:p>
          <a:p>
            <a:pPr marL="389582" lvl="1" indent="0">
              <a:buNone/>
            </a:pPr>
            <a:r>
              <a:rPr lang="en-US" dirty="0"/>
              <a:t>Note: No requirement to have PAYG registration at 12 March 2020 (just active ABN) but anti-avoidance needs to be considered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6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2BC8E-D80B-44B0-88D6-8463BA46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in – Refund of $100,000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71691-6A73-460C-88B5-20A2C3591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23" y="1600203"/>
            <a:ext cx="7825154" cy="492251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Anti – Avoidance requirement</a:t>
            </a:r>
            <a:endParaRPr lang="en-US" u="sng" dirty="0"/>
          </a:p>
          <a:p>
            <a:pPr lvl="1"/>
            <a:r>
              <a:rPr lang="en-US" dirty="0"/>
              <a:t>not engaged in a scheme for the sole or dominant purpose of seeking to make the entity entitled to the first CFB or to increase the entitlement of the entity to the first CFB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Very broad and our thoughts are following may trigger:</a:t>
            </a:r>
          </a:p>
          <a:p>
            <a:pPr lvl="2"/>
            <a:r>
              <a:rPr lang="en-US" dirty="0"/>
              <a:t>paying the business owner a wage for the first time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New or inactive entities established or revived solely to obtain the CFB </a:t>
            </a:r>
          </a:p>
          <a:p>
            <a:pPr marL="779163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Cash in – Refund of $100,000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How it works:</a:t>
            </a:r>
          </a:p>
          <a:p>
            <a:pPr lvl="1"/>
            <a:r>
              <a:rPr lang="en-GB" dirty="0"/>
              <a:t>Credit to ICA from 28 April 2020 when lodge eligible activity statements</a:t>
            </a:r>
          </a:p>
          <a:p>
            <a:pPr lvl="1"/>
            <a:r>
              <a:rPr lang="en-GB" dirty="0"/>
              <a:t>Payment equal to 100% of amount withheld from salary and wages up to a maximum of $50K each “boost”.</a:t>
            </a:r>
          </a:p>
          <a:p>
            <a:pPr lvl="1"/>
            <a:r>
              <a:rPr lang="en-GB" dirty="0"/>
              <a:t>Where no tax deducted from wages, still eligible for $10k x 2</a:t>
            </a:r>
          </a:p>
          <a:p>
            <a:r>
              <a:rPr lang="en-GB" dirty="0"/>
              <a:t>Quarterly lodgers:</a:t>
            </a:r>
          </a:p>
          <a:p>
            <a:pPr lvl="1"/>
            <a:r>
              <a:rPr lang="en-GB" dirty="0"/>
              <a:t>Receive credit when lodge March, June and September 2020 BAS</a:t>
            </a:r>
          </a:p>
          <a:p>
            <a:pPr lvl="1"/>
            <a:r>
              <a:rPr lang="en-GB" dirty="0"/>
              <a:t>June receives 1</a:t>
            </a:r>
            <a:r>
              <a:rPr lang="en-GB" baseline="30000" dirty="0"/>
              <a:t>st</a:t>
            </a:r>
            <a:r>
              <a:rPr lang="en-GB" dirty="0"/>
              <a:t> boost and part of 2</a:t>
            </a:r>
            <a:r>
              <a:rPr lang="en-GB" baseline="30000" dirty="0"/>
              <a:t>nd</a:t>
            </a:r>
            <a:r>
              <a:rPr lang="en-GB" dirty="0"/>
              <a:t> boost</a:t>
            </a:r>
          </a:p>
          <a:p>
            <a:pPr lvl="1"/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boost is split into 50% of the overall Jan-June payment and September is the 2</a:t>
            </a:r>
            <a:r>
              <a:rPr lang="en-GB" baseline="30000" dirty="0"/>
              <a:t>nd</a:t>
            </a:r>
            <a:r>
              <a:rPr lang="en-GB" dirty="0"/>
              <a:t> 50%.</a:t>
            </a:r>
          </a:p>
          <a:p>
            <a:r>
              <a:rPr lang="en-GB" dirty="0"/>
              <a:t>Monthly lodgers:</a:t>
            </a:r>
          </a:p>
          <a:p>
            <a:pPr lvl="1"/>
            <a:r>
              <a:rPr lang="en-GB" dirty="0"/>
              <a:t>For March 2020 calculated as 300% of withheld tax in March BAS</a:t>
            </a:r>
          </a:p>
          <a:p>
            <a:pPr lvl="1"/>
            <a:r>
              <a:rPr lang="en-GB" dirty="0"/>
              <a:t>For April, May and June, 100% of withheld amount – up to cap and adjusted if $10k should be the maximum overall</a:t>
            </a:r>
          </a:p>
          <a:p>
            <a:pPr lvl="1"/>
            <a:r>
              <a:rPr lang="en-GB" dirty="0"/>
              <a:t>Second boost received in June as 25% of overall Jan-June 1</a:t>
            </a:r>
            <a:r>
              <a:rPr lang="en-GB" baseline="30000" dirty="0"/>
              <a:t>st</a:t>
            </a:r>
            <a:r>
              <a:rPr lang="en-GB" dirty="0"/>
              <a:t> boost</a:t>
            </a:r>
          </a:p>
          <a:p>
            <a:pPr lvl="1"/>
            <a:endParaRPr lang="en-GB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6668442"/>
      </p:ext>
    </p:extLst>
  </p:cSld>
  <p:clrMapOvr>
    <a:masterClrMapping/>
  </p:clrMapOvr>
</p:sld>
</file>

<file path=ppt/theme/theme1.xml><?xml version="1.0" encoding="utf-8"?>
<a:theme xmlns:a="http://schemas.openxmlformats.org/drawingml/2006/main" name="MSA_2015_Powerpoint-16-9_Template_150901">
  <a:themeElements>
    <a:clrScheme name="Moore Stephens Australia MSO Colour System">
      <a:dk1>
        <a:srgbClr val="292D31"/>
      </a:dk1>
      <a:lt1>
        <a:srgbClr val="FFFFFF"/>
      </a:lt1>
      <a:dk2>
        <a:srgbClr val="00AEEF"/>
      </a:dk2>
      <a:lt2>
        <a:srgbClr val="C3D0E4"/>
      </a:lt2>
      <a:accent1>
        <a:srgbClr val="00AEEF"/>
      </a:accent1>
      <a:accent2>
        <a:srgbClr val="4F8ABE"/>
      </a:accent2>
      <a:accent3>
        <a:srgbClr val="C3D0E4"/>
      </a:accent3>
      <a:accent4>
        <a:srgbClr val="E5B53B"/>
      </a:accent4>
      <a:accent5>
        <a:srgbClr val="7CD2F6"/>
      </a:accent5>
      <a:accent6>
        <a:srgbClr val="F1D492"/>
      </a:accent6>
      <a:hlink>
        <a:srgbClr val="4F8ABE"/>
      </a:hlink>
      <a:folHlink>
        <a:srgbClr val="605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SA_2015_Powerpoint-4-3_Template_150903" id="{0F203428-2D9A-5D45-B832-E9E9123B40F5}" vid="{04C585C7-D24F-174F-9851-2EF382A22D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No 1</Template>
  <TotalTime>622</TotalTime>
  <Words>2326</Words>
  <Application>Microsoft Office PowerPoint</Application>
  <PresentationFormat>On-screen Show (4:3)</PresentationFormat>
  <Paragraphs>316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MSA_2015_Powerpoint-16-9_Template_150901</vt:lpstr>
      <vt:lpstr>Worksheet</vt:lpstr>
      <vt:lpstr>Government stimulus packages</vt:lpstr>
      <vt:lpstr>Cash in – Refund of $100,000</vt:lpstr>
      <vt:lpstr>Cash in – Refund of $100,000</vt:lpstr>
      <vt:lpstr>Cash in – Refund of $100,000</vt:lpstr>
      <vt:lpstr>Cash in – Refund of $100,000</vt:lpstr>
      <vt:lpstr>Cash in – Refund of $100,000</vt:lpstr>
      <vt:lpstr>Cash in – Refund of $100,000</vt:lpstr>
      <vt:lpstr>Cash in – Refund of $100,000</vt:lpstr>
      <vt:lpstr>Cash in – Refund of $100,000</vt:lpstr>
      <vt:lpstr>PAYG boost - examples</vt:lpstr>
      <vt:lpstr>PAYG boost - examples</vt:lpstr>
      <vt:lpstr>Cash in – Refund of $100,000- Tips</vt:lpstr>
      <vt:lpstr>Cash in – Payroll tax</vt:lpstr>
      <vt:lpstr>Cash in - apprentices and trainees</vt:lpstr>
      <vt:lpstr>Cash out - Instant asset write-off</vt:lpstr>
      <vt:lpstr>Cash out - Instant asset write off</vt:lpstr>
      <vt:lpstr>Cash out - Accelerated depreciation</vt:lpstr>
      <vt:lpstr>Cash out - Accelerated depreciation</vt:lpstr>
      <vt:lpstr>ATO – COVID Assistance</vt:lpstr>
      <vt:lpstr>Summary of business benefits - lending</vt:lpstr>
      <vt:lpstr>Summary of business benefits</vt:lpstr>
      <vt:lpstr>Cash in - individuals</vt:lpstr>
      <vt:lpstr>Cash in - Superannuation release</vt:lpstr>
      <vt:lpstr>Cash in - Superannuation release</vt:lpstr>
      <vt:lpstr>Questions/ discussion</vt:lpstr>
    </vt:vector>
  </TitlesOfParts>
  <Manager/>
  <Company>Moore Stephens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Government Stimulus Package</dc:title>
  <dc:subject/>
  <dc:creator>Lynette Spry</dc:creator>
  <cp:keywords/>
  <dc:description/>
  <cp:lastModifiedBy>Doug Cross</cp:lastModifiedBy>
  <cp:revision>54</cp:revision>
  <cp:lastPrinted>2020-03-15T23:06:55Z</cp:lastPrinted>
  <dcterms:created xsi:type="dcterms:W3CDTF">2020-03-12T06:16:59Z</dcterms:created>
  <dcterms:modified xsi:type="dcterms:W3CDTF">2020-03-27T00:49:31Z</dcterms:modified>
  <cp:category/>
</cp:coreProperties>
</file>