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9" r:id="rId4"/>
    <p:sldId id="276" r:id="rId5"/>
    <p:sldId id="272" r:id="rId6"/>
    <p:sldId id="274" r:id="rId7"/>
    <p:sldId id="262" r:id="rId8"/>
    <p:sldId id="263" r:id="rId9"/>
    <p:sldId id="269" r:id="rId10"/>
    <p:sldId id="270" r:id="rId11"/>
    <p:sldId id="267" r:id="rId12"/>
    <p:sldId id="292" r:id="rId13"/>
    <p:sldId id="293" r:id="rId14"/>
    <p:sldId id="271" r:id="rId15"/>
    <p:sldId id="280" r:id="rId16"/>
    <p:sldId id="284" r:id="rId17"/>
    <p:sldId id="291" r:id="rId18"/>
    <p:sldId id="290" r:id="rId19"/>
    <p:sldId id="289" r:id="rId20"/>
    <p:sldId id="288" r:id="rId21"/>
    <p:sldId id="287" r:id="rId22"/>
    <p:sldId id="286" r:id="rId23"/>
    <p:sldId id="285" r:id="rId24"/>
    <p:sldId id="283" r:id="rId25"/>
    <p:sldId id="258" r:id="rId26"/>
    <p:sldId id="273" r:id="rId27"/>
    <p:sldId id="279" r:id="rId28"/>
    <p:sldId id="268" r:id="rId29"/>
    <p:sldId id="275" r:id="rId30"/>
    <p:sldId id="264" r:id="rId31"/>
    <p:sldId id="277" r:id="rId32"/>
    <p:sldId id="266" r:id="rId33"/>
    <p:sldId id="260" r:id="rId34"/>
    <p:sldId id="278" r:id="rId35"/>
    <p:sldId id="265" r:id="rId36"/>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00"/>
    <a:srgbClr val="FF0000"/>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944" y="-3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AU"/>
          </a:p>
        </p:txBody>
      </p:sp>
      <p:sp>
        <p:nvSpPr>
          <p:cNvPr id="7" name="Footer Placeholder 18"/>
          <p:cNvSpPr>
            <a:spLocks noGrp="1"/>
          </p:cNvSpPr>
          <p:nvPr>
            <p:ph type="ftr" sz="quarter" idx="11"/>
          </p:nvPr>
        </p:nvSpPr>
        <p:spPr/>
        <p:txBody>
          <a:bodyPr/>
          <a:lstStyle>
            <a:lvl1pPr>
              <a:defRPr/>
            </a:lvl1pPr>
          </a:lstStyle>
          <a:p>
            <a:pPr>
              <a:defRPr/>
            </a:pPr>
            <a:endParaRPr lang="en-AU"/>
          </a:p>
        </p:txBody>
      </p:sp>
      <p:sp>
        <p:nvSpPr>
          <p:cNvPr id="8" name="Slide Number Placeholder 26"/>
          <p:cNvSpPr>
            <a:spLocks noGrp="1"/>
          </p:cNvSpPr>
          <p:nvPr>
            <p:ph type="sldNum" sz="quarter" idx="12"/>
          </p:nvPr>
        </p:nvSpPr>
        <p:spPr/>
        <p:txBody>
          <a:bodyPr/>
          <a:lstStyle>
            <a:lvl1pPr>
              <a:defRPr/>
            </a:lvl1pPr>
          </a:lstStyle>
          <a:p>
            <a:pPr>
              <a:defRPr/>
            </a:pPr>
            <a:fld id="{415185F2-C092-49B0-93A9-4DB3723651FB}" type="slidenum">
              <a:rPr lang="en-AU"/>
              <a:pPr>
                <a:defRPr/>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AU"/>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pPr>
              <a:defRPr/>
            </a:pPr>
            <a:fld id="{101DFCD5-C917-4680-A704-A095C9C125AE}"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AU"/>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pPr>
              <a:defRPr/>
            </a:pPr>
            <a:fld id="{48D651FF-F170-48A8-ACC4-663D2D20F7F5}"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AU"/>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pPr>
              <a:defRPr/>
            </a:pPr>
            <a:fld id="{28E70491-CAEC-4A99-B48B-D750083B1BA3}"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AU"/>
          </a:p>
        </p:txBody>
      </p:sp>
      <p:sp>
        <p:nvSpPr>
          <p:cNvPr id="7" name="Footer Placeholder 4"/>
          <p:cNvSpPr>
            <a:spLocks noGrp="1"/>
          </p:cNvSpPr>
          <p:nvPr>
            <p:ph type="ftr" sz="quarter" idx="11"/>
          </p:nvPr>
        </p:nvSpPr>
        <p:spPr/>
        <p:txBody>
          <a:bodyPr/>
          <a:lstStyle>
            <a:lvl1pPr>
              <a:defRPr/>
            </a:lvl1pPr>
          </a:lstStyle>
          <a:p>
            <a:pPr>
              <a:defRPr/>
            </a:pPr>
            <a:endParaRPr lang="en-AU"/>
          </a:p>
        </p:txBody>
      </p:sp>
      <p:sp>
        <p:nvSpPr>
          <p:cNvPr id="8" name="Slide Number Placeholder 5"/>
          <p:cNvSpPr>
            <a:spLocks noGrp="1"/>
          </p:cNvSpPr>
          <p:nvPr>
            <p:ph type="sldNum" sz="quarter" idx="12"/>
          </p:nvPr>
        </p:nvSpPr>
        <p:spPr/>
        <p:txBody>
          <a:bodyPr/>
          <a:lstStyle>
            <a:lvl1pPr>
              <a:defRPr/>
            </a:lvl1pPr>
          </a:lstStyle>
          <a:p>
            <a:pPr>
              <a:defRPr/>
            </a:pPr>
            <a:fld id="{4987C1C1-4151-4F74-AB6D-63342D57CBFD}" type="slidenum">
              <a:rPr lang="en-AU"/>
              <a:pPr>
                <a:defRPr/>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AU"/>
          </a:p>
        </p:txBody>
      </p:sp>
      <p:sp>
        <p:nvSpPr>
          <p:cNvPr id="6" name="Footer Placeholder 21"/>
          <p:cNvSpPr>
            <a:spLocks noGrp="1"/>
          </p:cNvSpPr>
          <p:nvPr>
            <p:ph type="ftr" sz="quarter" idx="11"/>
          </p:nvPr>
        </p:nvSpPr>
        <p:spPr/>
        <p:txBody>
          <a:bodyPr/>
          <a:lstStyle>
            <a:lvl1pPr>
              <a:defRPr/>
            </a:lvl1pPr>
          </a:lstStyle>
          <a:p>
            <a:pPr>
              <a:defRPr/>
            </a:pPr>
            <a:endParaRPr lang="en-AU"/>
          </a:p>
        </p:txBody>
      </p:sp>
      <p:sp>
        <p:nvSpPr>
          <p:cNvPr id="7" name="Slide Number Placeholder 17"/>
          <p:cNvSpPr>
            <a:spLocks noGrp="1"/>
          </p:cNvSpPr>
          <p:nvPr>
            <p:ph type="sldNum" sz="quarter" idx="12"/>
          </p:nvPr>
        </p:nvSpPr>
        <p:spPr/>
        <p:txBody>
          <a:bodyPr/>
          <a:lstStyle>
            <a:lvl1pPr>
              <a:defRPr/>
            </a:lvl1pPr>
          </a:lstStyle>
          <a:p>
            <a:pPr>
              <a:defRPr/>
            </a:pPr>
            <a:fld id="{D1B4D092-44D7-4112-B99E-49F2213A444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AU"/>
          </a:p>
        </p:txBody>
      </p:sp>
      <p:sp>
        <p:nvSpPr>
          <p:cNvPr id="8" name="Footer Placeholder 21"/>
          <p:cNvSpPr>
            <a:spLocks noGrp="1"/>
          </p:cNvSpPr>
          <p:nvPr>
            <p:ph type="ftr" sz="quarter" idx="11"/>
          </p:nvPr>
        </p:nvSpPr>
        <p:spPr/>
        <p:txBody>
          <a:bodyPr/>
          <a:lstStyle>
            <a:lvl1pPr>
              <a:defRPr/>
            </a:lvl1pPr>
          </a:lstStyle>
          <a:p>
            <a:pPr>
              <a:defRPr/>
            </a:pPr>
            <a:endParaRPr lang="en-AU"/>
          </a:p>
        </p:txBody>
      </p:sp>
      <p:sp>
        <p:nvSpPr>
          <p:cNvPr id="9" name="Slide Number Placeholder 17"/>
          <p:cNvSpPr>
            <a:spLocks noGrp="1"/>
          </p:cNvSpPr>
          <p:nvPr>
            <p:ph type="sldNum" sz="quarter" idx="12"/>
          </p:nvPr>
        </p:nvSpPr>
        <p:spPr/>
        <p:txBody>
          <a:bodyPr/>
          <a:lstStyle>
            <a:lvl1pPr>
              <a:defRPr/>
            </a:lvl1pPr>
          </a:lstStyle>
          <a:p>
            <a:pPr>
              <a:defRPr/>
            </a:pPr>
            <a:fld id="{F410D291-9927-4DB4-9515-99529464CF4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AU"/>
          </a:p>
        </p:txBody>
      </p:sp>
      <p:sp>
        <p:nvSpPr>
          <p:cNvPr id="4" name="Footer Placeholder 21"/>
          <p:cNvSpPr>
            <a:spLocks noGrp="1"/>
          </p:cNvSpPr>
          <p:nvPr>
            <p:ph type="ftr" sz="quarter" idx="11"/>
          </p:nvPr>
        </p:nvSpPr>
        <p:spPr/>
        <p:txBody>
          <a:bodyPr/>
          <a:lstStyle>
            <a:lvl1pPr>
              <a:defRPr/>
            </a:lvl1pPr>
          </a:lstStyle>
          <a:p>
            <a:pPr>
              <a:defRPr/>
            </a:pPr>
            <a:endParaRPr lang="en-AU"/>
          </a:p>
        </p:txBody>
      </p:sp>
      <p:sp>
        <p:nvSpPr>
          <p:cNvPr id="5" name="Slide Number Placeholder 17"/>
          <p:cNvSpPr>
            <a:spLocks noGrp="1"/>
          </p:cNvSpPr>
          <p:nvPr>
            <p:ph type="sldNum" sz="quarter" idx="12"/>
          </p:nvPr>
        </p:nvSpPr>
        <p:spPr/>
        <p:txBody>
          <a:bodyPr/>
          <a:lstStyle>
            <a:lvl1pPr>
              <a:defRPr/>
            </a:lvl1pPr>
          </a:lstStyle>
          <a:p>
            <a:pPr>
              <a:defRPr/>
            </a:pPr>
            <a:fld id="{61B59D5E-23A5-4E3B-BE8D-4575AA934C9F}"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AU"/>
          </a:p>
        </p:txBody>
      </p:sp>
      <p:sp>
        <p:nvSpPr>
          <p:cNvPr id="3" name="Footer Placeholder 21"/>
          <p:cNvSpPr>
            <a:spLocks noGrp="1"/>
          </p:cNvSpPr>
          <p:nvPr>
            <p:ph type="ftr" sz="quarter" idx="11"/>
          </p:nvPr>
        </p:nvSpPr>
        <p:spPr/>
        <p:txBody>
          <a:bodyPr/>
          <a:lstStyle>
            <a:lvl1pPr>
              <a:defRPr/>
            </a:lvl1pPr>
          </a:lstStyle>
          <a:p>
            <a:pPr>
              <a:defRPr/>
            </a:pPr>
            <a:endParaRPr lang="en-AU"/>
          </a:p>
        </p:txBody>
      </p:sp>
      <p:sp>
        <p:nvSpPr>
          <p:cNvPr id="4" name="Slide Number Placeholder 17"/>
          <p:cNvSpPr>
            <a:spLocks noGrp="1"/>
          </p:cNvSpPr>
          <p:nvPr>
            <p:ph type="sldNum" sz="quarter" idx="12"/>
          </p:nvPr>
        </p:nvSpPr>
        <p:spPr/>
        <p:txBody>
          <a:bodyPr/>
          <a:lstStyle>
            <a:lvl1pPr>
              <a:defRPr/>
            </a:lvl1pPr>
          </a:lstStyle>
          <a:p>
            <a:pPr>
              <a:defRPr/>
            </a:pPr>
            <a:fld id="{C9101E95-41E8-4B9D-BAF0-E65978DC80EC}"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AU"/>
          </a:p>
        </p:txBody>
      </p:sp>
      <p:sp>
        <p:nvSpPr>
          <p:cNvPr id="6" name="Footer Placeholder 5"/>
          <p:cNvSpPr>
            <a:spLocks noGrp="1"/>
          </p:cNvSpPr>
          <p:nvPr>
            <p:ph type="ftr" sz="quarter" idx="11"/>
          </p:nvPr>
        </p:nvSpPr>
        <p:spPr/>
        <p:txBody>
          <a:bodyPr/>
          <a:lstStyle>
            <a:lvl1pPr>
              <a:defRPr/>
            </a:lvl1pPr>
          </a:lstStyle>
          <a:p>
            <a:pPr>
              <a:defRPr/>
            </a:pPr>
            <a:endParaRPr lang="en-AU"/>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00B84C40-E648-4A81-B9CF-40B9E2746D70}"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endParaRPr lang="en-AU"/>
          </a:p>
        </p:txBody>
      </p:sp>
      <p:sp>
        <p:nvSpPr>
          <p:cNvPr id="6" name="Footer Placeholder 21"/>
          <p:cNvSpPr>
            <a:spLocks noGrp="1"/>
          </p:cNvSpPr>
          <p:nvPr>
            <p:ph type="ftr" sz="quarter" idx="11"/>
          </p:nvPr>
        </p:nvSpPr>
        <p:spPr/>
        <p:txBody>
          <a:bodyPr/>
          <a:lstStyle>
            <a:lvl1pPr>
              <a:defRPr/>
            </a:lvl1pPr>
          </a:lstStyle>
          <a:p>
            <a:pPr>
              <a:defRPr/>
            </a:pPr>
            <a:endParaRPr lang="en-AU"/>
          </a:p>
        </p:txBody>
      </p:sp>
      <p:sp>
        <p:nvSpPr>
          <p:cNvPr id="7" name="Slide Number Placeholder 17"/>
          <p:cNvSpPr>
            <a:spLocks noGrp="1"/>
          </p:cNvSpPr>
          <p:nvPr>
            <p:ph type="sldNum" sz="quarter" idx="12"/>
          </p:nvPr>
        </p:nvSpPr>
        <p:spPr/>
        <p:txBody>
          <a:bodyPr/>
          <a:lstStyle>
            <a:lvl1pPr>
              <a:defRPr/>
            </a:lvl1pPr>
          </a:lstStyle>
          <a:p>
            <a:pPr>
              <a:defRPr/>
            </a:pPr>
            <a:fld id="{998FD22F-7007-4899-98AA-63C1AEF8BDB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AU"/>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AU"/>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smtClean="0">
                <a:solidFill>
                  <a:schemeClr val="tx2">
                    <a:shade val="50000"/>
                  </a:schemeClr>
                </a:solidFill>
              </a:defRPr>
            </a:lvl1pPr>
          </a:lstStyle>
          <a:p>
            <a:pPr>
              <a:defRPr/>
            </a:pPr>
            <a:fld id="{D0DC86FC-4523-420E-87E5-1817D1A57CBC}" type="slidenum">
              <a:rPr lang="en-AU"/>
              <a:pPr>
                <a:defRPr/>
              </a:pPr>
              <a:t>‹#›</a:t>
            </a:fld>
            <a:endParaRPr lang="en-AU"/>
          </a:p>
        </p:txBody>
      </p:sp>
    </p:spTree>
  </p:cSld>
  <p:clrMap bg1="dk1" tx1="lt1" bg2="dk2" tx2="lt2" accent1="accent1" accent2="accent2" accent3="accent3" accent4="accent4" accent5="accent5" accent6="accent6" hlink="hlink" folHlink="folHlink"/>
  <p:sldLayoutIdLst>
    <p:sldLayoutId id="2147483731" r:id="rId1"/>
    <p:sldLayoutId id="2147483723" r:id="rId2"/>
    <p:sldLayoutId id="2147483732" r:id="rId3"/>
    <p:sldLayoutId id="2147483724" r:id="rId4"/>
    <p:sldLayoutId id="2147483725" r:id="rId5"/>
    <p:sldLayoutId id="2147483726" r:id="rId6"/>
    <p:sldLayoutId id="2147483727" r:id="rId7"/>
    <p:sldLayoutId id="2147483733" r:id="rId8"/>
    <p:sldLayoutId id="2147483728" r:id="rId9"/>
    <p:sldLayoutId id="2147483729" r:id="rId10"/>
    <p:sldLayoutId id="2147483730" r:id="rId11"/>
  </p:sldLayoutIdLst>
  <p:txStyles>
    <p:titleStyle>
      <a:lvl1pPr algn="l" rtl="0" eaLnBrk="1" fontAlgn="base" hangingPunct="1">
        <a:spcBef>
          <a:spcPct val="0"/>
        </a:spcBef>
        <a:spcAft>
          <a:spcPct val="0"/>
        </a:spcAft>
        <a:defRPr sz="4600" kern="1200">
          <a:solidFill>
            <a:schemeClr val="tx1"/>
          </a:solidFill>
          <a:latin typeface="+mj-lt"/>
          <a:ea typeface="+mj-ea"/>
          <a:cs typeface="+mj-cs"/>
        </a:defRPr>
      </a:lvl1pPr>
      <a:lvl2pPr algn="l" rtl="0" eaLnBrk="1" fontAlgn="base" hangingPunct="1">
        <a:spcBef>
          <a:spcPct val="0"/>
        </a:spcBef>
        <a:spcAft>
          <a:spcPct val="0"/>
        </a:spcAft>
        <a:defRPr sz="4600">
          <a:solidFill>
            <a:schemeClr val="tx1"/>
          </a:solidFill>
          <a:latin typeface="Franklin Gothic Book" pitchFamily="34" charset="0"/>
        </a:defRPr>
      </a:lvl2pPr>
      <a:lvl3pPr algn="l" rtl="0" eaLnBrk="1" fontAlgn="base" hangingPunct="1">
        <a:spcBef>
          <a:spcPct val="0"/>
        </a:spcBef>
        <a:spcAft>
          <a:spcPct val="0"/>
        </a:spcAft>
        <a:defRPr sz="4600">
          <a:solidFill>
            <a:schemeClr val="tx1"/>
          </a:solidFill>
          <a:latin typeface="Franklin Gothic Book" pitchFamily="34" charset="0"/>
        </a:defRPr>
      </a:lvl3pPr>
      <a:lvl4pPr algn="l" rtl="0" eaLnBrk="1" fontAlgn="base" hangingPunct="1">
        <a:spcBef>
          <a:spcPct val="0"/>
        </a:spcBef>
        <a:spcAft>
          <a:spcPct val="0"/>
        </a:spcAft>
        <a:defRPr sz="4600">
          <a:solidFill>
            <a:schemeClr val="tx1"/>
          </a:solidFill>
          <a:latin typeface="Franklin Gothic Book" pitchFamily="34" charset="0"/>
        </a:defRPr>
      </a:lvl4pPr>
      <a:lvl5pPr algn="l" rtl="0" eaLnBrk="1" fontAlgn="base" hangingPunct="1">
        <a:spcBef>
          <a:spcPct val="0"/>
        </a:spcBef>
        <a:spcAft>
          <a:spcPct val="0"/>
        </a:spcAft>
        <a:defRPr sz="4600">
          <a:solidFill>
            <a:schemeClr val="tx1"/>
          </a:solidFill>
          <a:latin typeface="Franklin Gothic Book" pitchFamily="34" charset="0"/>
        </a:defRPr>
      </a:lvl5pPr>
      <a:lvl6pPr marL="457200" algn="l" rtl="0" eaLnBrk="1" fontAlgn="base" hangingPunct="1">
        <a:spcBef>
          <a:spcPct val="0"/>
        </a:spcBef>
        <a:spcAft>
          <a:spcPct val="0"/>
        </a:spcAft>
        <a:defRPr sz="4600">
          <a:solidFill>
            <a:schemeClr val="tx1"/>
          </a:solidFill>
          <a:latin typeface="Franklin Gothic Book" pitchFamily="34" charset="0"/>
        </a:defRPr>
      </a:lvl6pPr>
      <a:lvl7pPr marL="914400" algn="l" rtl="0" eaLnBrk="1" fontAlgn="base" hangingPunct="1">
        <a:spcBef>
          <a:spcPct val="0"/>
        </a:spcBef>
        <a:spcAft>
          <a:spcPct val="0"/>
        </a:spcAft>
        <a:defRPr sz="4600">
          <a:solidFill>
            <a:schemeClr val="tx1"/>
          </a:solidFill>
          <a:latin typeface="Franklin Gothic Book" pitchFamily="34" charset="0"/>
        </a:defRPr>
      </a:lvl7pPr>
      <a:lvl8pPr marL="1371600" algn="l" rtl="0" eaLnBrk="1" fontAlgn="base" hangingPunct="1">
        <a:spcBef>
          <a:spcPct val="0"/>
        </a:spcBef>
        <a:spcAft>
          <a:spcPct val="0"/>
        </a:spcAft>
        <a:defRPr sz="4600">
          <a:solidFill>
            <a:schemeClr val="tx1"/>
          </a:solidFill>
          <a:latin typeface="Franklin Gothic Book" pitchFamily="34" charset="0"/>
        </a:defRPr>
      </a:lvl8pPr>
      <a:lvl9pPr marL="1828800" algn="l" rtl="0" eaLnBrk="1" fontAlgn="base" hangingPunct="1">
        <a:spcBef>
          <a:spcPct val="0"/>
        </a:spcBef>
        <a:spcAft>
          <a:spcPct val="0"/>
        </a:spcAft>
        <a:defRPr sz="4600">
          <a:solidFill>
            <a:schemeClr val="tx1"/>
          </a:solidFill>
          <a:latin typeface="Franklin Gothic Book" pitchFamily="34" charset="0"/>
        </a:defRPr>
      </a:lvl9pPr>
    </p:titleStyle>
    <p:bodyStyle>
      <a:lvl1pPr marL="419100" indent="-382588" algn="l" rtl="0" eaLnBrk="1" fontAlgn="base" hangingPunct="1">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1" fontAlgn="base" hangingPunct="1">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1" fontAlgn="base" hangingPunct="1">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1" fontAlgn="base" hangingPunct="1">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1" fontAlgn="base" hangingPunct="1">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youtube.com/watch?v=VoqxA95KC0c"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facebook.com/PitstopCarwashWindaroo?fref=ts" TargetMode="Externa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hyperlink" Target="http://smallbiztrends.com/2013/11/facebook-marketing-succcess-french-fry-empire.html"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hyperlink" Target="https://www.facebook.com/business/success"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www.socialmediaexaminer.com/9-facebook-marketing-success-stories-you-should-model/" TargetMode="External"/><Relationship Id="rId4" Type="http://schemas.openxmlformats.org/officeDocument/2006/relationships/hyperlink" Target="https://www.facebook.com/business/success/kwik-kar-auto"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camwatch.gov.au/content/index.phtml/tag/identitytheft"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ntelligence.businessinsider.com/social-media-demographics-the-identity-of-each-major-social-network-2013-9?utm_source=House&amp;utm_medium=Edit&amp;utm_term=SDEM&amp;utm_content=link&amp;utm_campaign=BIIMobil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42535" y="4339086"/>
            <a:ext cx="6480048" cy="1696527"/>
          </a:xfrm>
        </p:spPr>
        <p:txBody>
          <a:bodyPr>
            <a:noAutofit/>
          </a:bodyPr>
          <a:lstStyle/>
          <a:p>
            <a:pPr fontAlgn="auto">
              <a:spcAft>
                <a:spcPts val="0"/>
              </a:spcAft>
              <a:defRPr/>
            </a:pPr>
            <a:r>
              <a:rPr lang="en-AU" sz="5400" smtClean="0"/>
              <a:t/>
            </a:r>
            <a:br>
              <a:rPr lang="en-AU" sz="5400" smtClean="0"/>
            </a:br>
            <a:r>
              <a:rPr lang="en-AU" sz="5400" smtClean="0"/>
              <a:t>Social Media</a:t>
            </a:r>
            <a:endParaRPr lang="en-AU" sz="5400"/>
          </a:p>
        </p:txBody>
      </p:sp>
      <p:sp>
        <p:nvSpPr>
          <p:cNvPr id="5123" name="Rectangle 3"/>
          <p:cNvSpPr>
            <a:spLocks noGrp="1" noChangeArrowheads="1"/>
          </p:cNvSpPr>
          <p:nvPr>
            <p:ph type="subTitle" idx="1"/>
          </p:nvPr>
        </p:nvSpPr>
        <p:spPr>
          <a:xfrm>
            <a:off x="2520950" y="3305175"/>
            <a:ext cx="6480175" cy="1752600"/>
          </a:xfrm>
        </p:spPr>
        <p:txBody>
          <a:bodyPr/>
          <a:lstStyle/>
          <a:p>
            <a:r>
              <a:rPr lang="en-AU" sz="2800" smtClean="0"/>
              <a:t>ACWA Seminar on </a:t>
            </a:r>
          </a:p>
        </p:txBody>
      </p:sp>
      <p:sp>
        <p:nvSpPr>
          <p:cNvPr id="5" name="Rectangle 5"/>
          <p:cNvSpPr>
            <a:spLocks noGrp="1" noChangeArrowheads="1"/>
          </p:cNvSpPr>
          <p:nvPr>
            <p:ph type="ftr" sz="quarter" idx="11"/>
          </p:nvPr>
        </p:nvSpPr>
        <p:spPr>
          <a:xfrm>
            <a:off x="0" y="6134100"/>
            <a:ext cx="9144000" cy="652463"/>
          </a:xfrm>
        </p:spPr>
        <p:txBody>
          <a:bodyPr/>
          <a:lstStyle/>
          <a:p>
            <a:pPr>
              <a:defRPr/>
            </a:pPr>
            <a:endParaRPr lang="en-AU" dirty="0"/>
          </a:p>
        </p:txBody>
      </p:sp>
      <p:pic>
        <p:nvPicPr>
          <p:cNvPr id="5125" name="Picture 7" descr="Social-Media-Icons-cloud.png"/>
          <p:cNvPicPr>
            <a:picLocks noChangeAspect="1"/>
          </p:cNvPicPr>
          <p:nvPr/>
        </p:nvPicPr>
        <p:blipFill>
          <a:blip r:embed="rId2"/>
          <a:srcRect/>
          <a:stretch>
            <a:fillRect/>
          </a:stretch>
        </p:blipFill>
        <p:spPr bwMode="auto">
          <a:xfrm>
            <a:off x="215900" y="112713"/>
            <a:ext cx="6235700" cy="5338762"/>
          </a:xfrm>
          <a:prstGeom prst="rect">
            <a:avLst/>
          </a:prstGeom>
          <a:noFill/>
          <a:ln w="9525">
            <a:noFill/>
            <a:miter lim="800000"/>
            <a:headEnd/>
            <a:tailEnd/>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8088" y="2958084"/>
            <a:ext cx="1760310" cy="150914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3700" y="0"/>
            <a:ext cx="7467600" cy="1143000"/>
          </a:xfrm>
        </p:spPr>
        <p:txBody>
          <a:bodyPr/>
          <a:lstStyle/>
          <a:p>
            <a:r>
              <a:rPr lang="en-AU" dirty="0" smtClean="0">
                <a:solidFill>
                  <a:srgbClr val="6EA0B0"/>
                </a:solidFill>
              </a:rPr>
              <a:t>What </a:t>
            </a:r>
            <a:r>
              <a:rPr lang="en-AU" dirty="0">
                <a:solidFill>
                  <a:srgbClr val="6EA0B0"/>
                </a:solidFill>
              </a:rPr>
              <a:t>is </a:t>
            </a:r>
            <a:endParaRPr lang="en-AU" dirty="0" smtClean="0">
              <a:solidFill>
                <a:srgbClr val="6EA0B0"/>
              </a:solidFill>
            </a:endParaRPr>
          </a:p>
        </p:txBody>
      </p:sp>
      <p:grpSp>
        <p:nvGrpSpPr>
          <p:cNvPr id="12291"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2294"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sp>
        <p:nvSpPr>
          <p:cNvPr id="12292" name="Content Placeholder 8"/>
          <p:cNvSpPr>
            <a:spLocks noGrp="1"/>
          </p:cNvSpPr>
          <p:nvPr>
            <p:ph idx="1"/>
          </p:nvPr>
        </p:nvSpPr>
        <p:spPr>
          <a:xfrm>
            <a:off x="441324" y="917575"/>
            <a:ext cx="8702676" cy="4525963"/>
          </a:xfrm>
        </p:spPr>
        <p:txBody>
          <a:bodyPr/>
          <a:lstStyle/>
          <a:p>
            <a:r>
              <a:rPr lang="en-US" sz="2000" dirty="0"/>
              <a:t>Facebook is a popular free social networking website that allows registered users to create profiles, upload photos and video, send messages and keep in touch with friends, family and colleagues. The site, which is available in 37 different languages, includes public features such as:</a:t>
            </a:r>
          </a:p>
          <a:p>
            <a:r>
              <a:rPr lang="en-US" sz="2000" dirty="0"/>
              <a:t>Marketplace - allows members to post, read and respond to classified ads.</a:t>
            </a:r>
          </a:p>
          <a:p>
            <a:r>
              <a:rPr lang="en-US" sz="2000" dirty="0"/>
              <a:t>Groups - allows members who have common interests to find each other and interact.</a:t>
            </a:r>
          </a:p>
          <a:p>
            <a:r>
              <a:rPr lang="en-US" sz="2000" dirty="0"/>
              <a:t>Events  - allows members to </a:t>
            </a:r>
            <a:r>
              <a:rPr lang="en-US" sz="2000" dirty="0" err="1" smtClean="0"/>
              <a:t>publicise</a:t>
            </a:r>
            <a:r>
              <a:rPr lang="en-US" sz="2000" dirty="0" smtClean="0"/>
              <a:t> </a:t>
            </a:r>
            <a:r>
              <a:rPr lang="en-US" sz="2000" dirty="0"/>
              <a:t>an event, invite guests and track who plans to attend.</a:t>
            </a:r>
          </a:p>
          <a:p>
            <a:r>
              <a:rPr lang="en-US" sz="2000" dirty="0"/>
              <a:t>Pages - allows members to create and promote a public page built around a specific topic.</a:t>
            </a:r>
          </a:p>
          <a:p>
            <a:r>
              <a:rPr lang="en-US" sz="2000" dirty="0"/>
              <a:t>Presence technology - allows members to see which contacts are online and chat.</a:t>
            </a:r>
            <a:endParaRPr lang="en-US" sz="2000" dirty="0" smtClean="0"/>
          </a:p>
        </p:txBody>
      </p:sp>
      <p:pic>
        <p:nvPicPr>
          <p:cNvPr id="2" name="Picture 1"/>
          <p:cNvPicPr>
            <a:picLocks noChangeAspect="1"/>
          </p:cNvPicPr>
          <p:nvPr/>
        </p:nvPicPr>
        <p:blipFill>
          <a:blip r:embed="rId3"/>
          <a:stretch>
            <a:fillRect/>
          </a:stretch>
        </p:blipFill>
        <p:spPr>
          <a:xfrm>
            <a:off x="2390775" y="0"/>
            <a:ext cx="2022475" cy="91171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fontAlgn="auto">
              <a:spcAft>
                <a:spcPts val="0"/>
              </a:spcAft>
              <a:defRPr/>
            </a:pPr>
            <a:r>
              <a:rPr lang="en-AU" dirty="0" smtClean="0"/>
              <a:t>How to create a </a:t>
            </a:r>
            <a:r>
              <a:rPr lang="en-AU" dirty="0" err="1" smtClean="0"/>
              <a:t>Facebook</a:t>
            </a:r>
            <a:r>
              <a:rPr lang="en-AU" dirty="0" smtClean="0"/>
              <a:t> page: </a:t>
            </a:r>
            <a:endParaRPr lang="en-AU" dirty="0"/>
          </a:p>
        </p:txBody>
      </p:sp>
      <p:grpSp>
        <p:nvGrpSpPr>
          <p:cNvPr id="15363"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5366"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pic>
        <p:nvPicPr>
          <p:cNvPr id="1028" name="Picture 4"/>
          <p:cNvPicPr>
            <a:picLocks noGrp="1" noChangeAspect="1" noChangeArrowheads="1"/>
          </p:cNvPicPr>
          <p:nvPr>
            <p:ph idx="1"/>
          </p:nvPr>
        </p:nvPicPr>
        <p:blipFill>
          <a:blip r:embed="rId3"/>
          <a:srcRect/>
          <a:stretch>
            <a:fillRect/>
          </a:stretch>
        </p:blipFill>
        <p:spPr bwMode="auto">
          <a:xfrm>
            <a:off x="1509622" y="1857766"/>
            <a:ext cx="5779698" cy="3876627"/>
          </a:xfrm>
          <a:prstGeom prst="rect">
            <a:avLst/>
          </a:prstGeom>
          <a:noFill/>
          <a:ln w="9525">
            <a:noFill/>
            <a:miter lim="800000"/>
            <a:headEnd/>
            <a:tailEnd/>
          </a:ln>
          <a:effectLst/>
        </p:spPr>
      </p:pic>
      <p:sp>
        <p:nvSpPr>
          <p:cNvPr id="11" name="TextBox 10"/>
          <p:cNvSpPr txBox="1"/>
          <p:nvPr/>
        </p:nvSpPr>
        <p:spPr>
          <a:xfrm>
            <a:off x="569343" y="1423358"/>
            <a:ext cx="5141343" cy="646331"/>
          </a:xfrm>
          <a:prstGeom prst="rect">
            <a:avLst/>
          </a:prstGeom>
          <a:noFill/>
        </p:spPr>
        <p:txBody>
          <a:bodyPr wrap="square" rtlCol="0">
            <a:spAutoFit/>
          </a:bodyPr>
          <a:lstStyle/>
          <a:p>
            <a:r>
              <a:rPr lang="en-AU" dirty="0" smtClean="0">
                <a:hlinkClick r:id="rId4"/>
              </a:rPr>
              <a:t>http://www.youtube.com/watch?v=VoqxA95KC0c</a:t>
            </a:r>
            <a:endParaRPr lang="en-AU" dirty="0" smtClean="0"/>
          </a:p>
          <a:p>
            <a:endParaRPr lang="en-A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How Facebook can help your business:</a:t>
            </a:r>
            <a:endParaRPr lang="en-US" dirty="0">
              <a:solidFill>
                <a:schemeClr val="accent1"/>
              </a:solidFill>
            </a:endParaRPr>
          </a:p>
        </p:txBody>
      </p:sp>
      <p:sp>
        <p:nvSpPr>
          <p:cNvPr id="3" name="Content Placeholder 2"/>
          <p:cNvSpPr>
            <a:spLocks noGrp="1"/>
          </p:cNvSpPr>
          <p:nvPr>
            <p:ph idx="1"/>
          </p:nvPr>
        </p:nvSpPr>
        <p:spPr/>
        <p:txBody>
          <a:bodyPr/>
          <a:lstStyle/>
          <a:p>
            <a:r>
              <a:rPr lang="en-US" dirty="0"/>
              <a:t>Establishes another outpost for your business on the </a:t>
            </a:r>
            <a:r>
              <a:rPr lang="en-US" dirty="0" smtClean="0"/>
              <a:t>web.</a:t>
            </a:r>
            <a:endParaRPr lang="en-US" dirty="0"/>
          </a:p>
          <a:p>
            <a:r>
              <a:rPr lang="en-US" dirty="0" smtClean="0"/>
              <a:t>Drives traffic </a:t>
            </a:r>
            <a:r>
              <a:rPr lang="en-US" dirty="0"/>
              <a:t>to </a:t>
            </a:r>
            <a:r>
              <a:rPr lang="en-US" dirty="0" smtClean="0"/>
              <a:t>your </a:t>
            </a:r>
            <a:r>
              <a:rPr lang="en-US" dirty="0"/>
              <a:t>w</a:t>
            </a:r>
            <a:r>
              <a:rPr lang="en-US" dirty="0" smtClean="0"/>
              <a:t>ebsite.</a:t>
            </a:r>
          </a:p>
          <a:p>
            <a:r>
              <a:rPr lang="en-US" dirty="0"/>
              <a:t>Improves your </a:t>
            </a:r>
            <a:r>
              <a:rPr lang="en-US" dirty="0" smtClean="0"/>
              <a:t>SEO (Search Engine </a:t>
            </a:r>
            <a:r>
              <a:rPr lang="en-US" dirty="0" err="1" smtClean="0"/>
              <a:t>Optimisation</a:t>
            </a:r>
            <a:r>
              <a:rPr lang="en-US" dirty="0" smtClean="0"/>
              <a:t>). </a:t>
            </a:r>
          </a:p>
          <a:p>
            <a:r>
              <a:rPr lang="en-US" dirty="0"/>
              <a:t>Allows you to engage with your community easily and for </a:t>
            </a:r>
            <a:r>
              <a:rPr lang="en-US" dirty="0" smtClean="0"/>
              <a:t>free.</a:t>
            </a:r>
          </a:p>
          <a:p>
            <a:r>
              <a:rPr lang="en-US" dirty="0"/>
              <a:t>Allows you to engage with your community easily and for </a:t>
            </a:r>
            <a:r>
              <a:rPr lang="en-US" dirty="0" smtClean="0"/>
              <a:t>free.</a:t>
            </a:r>
            <a:endParaRPr lang="en-US" dirty="0"/>
          </a:p>
          <a:p>
            <a:endParaRPr lang="en-US" dirty="0"/>
          </a:p>
          <a:p>
            <a:endParaRPr lang="en-US" dirty="0"/>
          </a:p>
        </p:txBody>
      </p:sp>
    </p:spTree>
    <p:extLst>
      <p:ext uri="{BB962C8B-B14F-4D97-AF65-F5344CB8AC3E}">
        <p14:creationId xmlns:p14="http://schemas.microsoft.com/office/powerpoint/2010/main" val="3953139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How Facebook can help your business:</a:t>
            </a:r>
            <a:endParaRPr lang="en-US" dirty="0">
              <a:solidFill>
                <a:schemeClr val="accent1"/>
              </a:solidFill>
            </a:endParaRPr>
          </a:p>
        </p:txBody>
      </p:sp>
      <p:sp>
        <p:nvSpPr>
          <p:cNvPr id="3" name="Content Placeholder 2"/>
          <p:cNvSpPr>
            <a:spLocks noGrp="1"/>
          </p:cNvSpPr>
          <p:nvPr>
            <p:ph idx="1"/>
          </p:nvPr>
        </p:nvSpPr>
        <p:spPr/>
        <p:txBody>
          <a:bodyPr/>
          <a:lstStyle/>
          <a:p>
            <a:r>
              <a:rPr lang="en-US" dirty="0">
                <a:latin typeface="Arial"/>
                <a:cs typeface="Arial"/>
              </a:rPr>
              <a:t>Strengthens customer </a:t>
            </a:r>
            <a:r>
              <a:rPr lang="en-US" dirty="0" smtClean="0">
                <a:latin typeface="Arial"/>
                <a:cs typeface="Arial"/>
              </a:rPr>
              <a:t>relations.</a:t>
            </a:r>
          </a:p>
          <a:p>
            <a:r>
              <a:rPr lang="en-US" dirty="0">
                <a:latin typeface="Arial"/>
                <a:cs typeface="Arial"/>
              </a:rPr>
              <a:t>Provides a breeding ground and platform for brand </a:t>
            </a:r>
            <a:r>
              <a:rPr lang="en-US" dirty="0" smtClean="0">
                <a:latin typeface="Arial"/>
                <a:cs typeface="Arial"/>
              </a:rPr>
              <a:t>evangelists.</a:t>
            </a:r>
          </a:p>
          <a:p>
            <a:r>
              <a:rPr lang="en-US" dirty="0">
                <a:latin typeface="Arial"/>
                <a:cs typeface="Arial"/>
              </a:rPr>
              <a:t>Listening and observing has the potential to improve your </a:t>
            </a:r>
            <a:r>
              <a:rPr lang="en-US" dirty="0" smtClean="0">
                <a:latin typeface="Arial"/>
                <a:cs typeface="Arial"/>
              </a:rPr>
              <a:t>business.</a:t>
            </a:r>
          </a:p>
          <a:p>
            <a:r>
              <a:rPr lang="en-US" dirty="0" smtClean="0">
                <a:latin typeface="Arial"/>
                <a:cs typeface="Arial"/>
              </a:rPr>
              <a:t>Return On Investment (R.O.I)-</a:t>
            </a:r>
            <a:r>
              <a:rPr lang="en-US" dirty="0">
                <a:latin typeface="Arial"/>
                <a:cs typeface="Arial"/>
              </a:rPr>
              <a:t>related metrics are readily </a:t>
            </a:r>
            <a:r>
              <a:rPr lang="en-US" dirty="0" smtClean="0">
                <a:latin typeface="Arial"/>
                <a:cs typeface="Arial"/>
              </a:rPr>
              <a:t>available.</a:t>
            </a:r>
          </a:p>
          <a:p>
            <a:r>
              <a:rPr lang="en-US" dirty="0">
                <a:latin typeface="Arial"/>
                <a:cs typeface="Arial"/>
              </a:rPr>
              <a:t>Allows you to keep pace with the competition free of </a:t>
            </a:r>
            <a:r>
              <a:rPr lang="en-US" dirty="0" smtClean="0">
                <a:latin typeface="Arial"/>
                <a:cs typeface="Arial"/>
              </a:rPr>
              <a:t>charge.</a:t>
            </a:r>
            <a:endParaRPr lang="en-US" dirty="0">
              <a:latin typeface="Arial"/>
              <a:cs typeface="Arial"/>
            </a:endParaRPr>
          </a:p>
        </p:txBody>
      </p:sp>
    </p:spTree>
    <p:extLst>
      <p:ext uri="{BB962C8B-B14F-4D97-AF65-F5344CB8AC3E}">
        <p14:creationId xmlns:p14="http://schemas.microsoft.com/office/powerpoint/2010/main" val="1843261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fontAlgn="auto">
              <a:spcAft>
                <a:spcPts val="0"/>
              </a:spcAft>
              <a:defRPr/>
            </a:pPr>
            <a:r>
              <a:rPr lang="en-AU" dirty="0" smtClean="0">
                <a:solidFill>
                  <a:srgbClr val="6EA0B0"/>
                </a:solidFill>
              </a:rPr>
              <a:t>10 Tips to create engaging Page posts:  </a:t>
            </a:r>
            <a:endParaRPr lang="en-AU" dirty="0">
              <a:solidFill>
                <a:srgbClr val="6EA0B0"/>
              </a:solidFill>
            </a:endParaRPr>
          </a:p>
        </p:txBody>
      </p:sp>
      <p:grpSp>
        <p:nvGrpSpPr>
          <p:cNvPr id="14339"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4342"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sp>
        <p:nvSpPr>
          <p:cNvPr id="9" name="Content Placeholder 8"/>
          <p:cNvSpPr>
            <a:spLocks noGrp="1"/>
          </p:cNvSpPr>
          <p:nvPr>
            <p:ph idx="1"/>
          </p:nvPr>
        </p:nvSpPr>
        <p:spPr/>
        <p:txBody>
          <a:bodyPr>
            <a:normAutofit fontScale="85000" lnSpcReduction="20000"/>
          </a:bodyPr>
          <a:lstStyle/>
          <a:p>
            <a:pPr marL="420624" indent="-384048" fontAlgn="auto">
              <a:spcAft>
                <a:spcPts val="0"/>
              </a:spcAft>
              <a:buFont typeface="Wingdings 2"/>
              <a:buChar char=""/>
              <a:defRPr/>
            </a:pPr>
            <a:r>
              <a:rPr lang="en-AU" dirty="0" smtClean="0"/>
              <a:t>1. Use link posts to drive people to your website. </a:t>
            </a:r>
          </a:p>
          <a:p>
            <a:pPr marL="420624" indent="-384048" fontAlgn="auto">
              <a:spcAft>
                <a:spcPts val="0"/>
              </a:spcAft>
              <a:buFont typeface="Wingdings 2"/>
              <a:buChar char=""/>
              <a:defRPr/>
            </a:pPr>
            <a:r>
              <a:rPr lang="en-AU" dirty="0" smtClean="0"/>
              <a:t>2. Use engaging copy, images and videos. </a:t>
            </a:r>
          </a:p>
          <a:p>
            <a:pPr marL="420624" indent="-384048" fontAlgn="auto">
              <a:spcAft>
                <a:spcPts val="0"/>
              </a:spcAft>
              <a:buFont typeface="Wingdings 2"/>
              <a:buChar char=""/>
              <a:defRPr/>
            </a:pPr>
            <a:r>
              <a:rPr lang="en-AU" dirty="0" smtClean="0"/>
              <a:t>3. create a two-way conversation. </a:t>
            </a:r>
          </a:p>
          <a:p>
            <a:pPr marL="420624" indent="-384048" fontAlgn="auto">
              <a:spcAft>
                <a:spcPts val="0"/>
              </a:spcAft>
              <a:buFont typeface="Wingdings 2"/>
              <a:buChar char=""/>
              <a:defRPr/>
            </a:pPr>
            <a:r>
              <a:rPr lang="en-AU" dirty="0" smtClean="0"/>
              <a:t>4. share exclusive discounts and promotions. </a:t>
            </a:r>
          </a:p>
          <a:p>
            <a:pPr marL="420624" indent="-384048" fontAlgn="auto">
              <a:spcAft>
                <a:spcPts val="0"/>
              </a:spcAft>
              <a:buFont typeface="Wingdings 2"/>
              <a:buChar char=""/>
              <a:defRPr/>
            </a:pPr>
            <a:r>
              <a:rPr lang="en-AU" dirty="0" smtClean="0"/>
              <a:t>5. Provide access to exclusive information. </a:t>
            </a:r>
          </a:p>
          <a:p>
            <a:pPr marL="420624" indent="-384048" fontAlgn="auto">
              <a:spcAft>
                <a:spcPts val="0"/>
              </a:spcAft>
              <a:buFont typeface="Wingdings 2"/>
              <a:buChar char=""/>
              <a:defRPr/>
            </a:pPr>
            <a:r>
              <a:rPr lang="en-AU" dirty="0" smtClean="0"/>
              <a:t>6. Be timely. </a:t>
            </a:r>
          </a:p>
          <a:p>
            <a:pPr marL="420624" indent="-384048" fontAlgn="auto">
              <a:spcAft>
                <a:spcPts val="0"/>
              </a:spcAft>
              <a:buFont typeface="Wingdings 2"/>
              <a:buChar char=""/>
              <a:defRPr/>
            </a:pPr>
            <a:r>
              <a:rPr lang="en-AU" dirty="0" smtClean="0"/>
              <a:t>7. Plan your conversational Calendar. </a:t>
            </a:r>
          </a:p>
          <a:p>
            <a:pPr marL="420624" indent="-384048" fontAlgn="auto">
              <a:spcAft>
                <a:spcPts val="0"/>
              </a:spcAft>
              <a:buFont typeface="Wingdings 2"/>
              <a:buChar char=""/>
              <a:defRPr/>
            </a:pPr>
            <a:r>
              <a:rPr lang="en-AU" dirty="0" smtClean="0"/>
              <a:t>8. Schedule your posts.</a:t>
            </a:r>
          </a:p>
          <a:p>
            <a:pPr marL="420624" indent="-384048" fontAlgn="auto">
              <a:spcAft>
                <a:spcPts val="0"/>
              </a:spcAft>
              <a:buFont typeface="Wingdings 2"/>
              <a:buChar char=""/>
              <a:defRPr/>
            </a:pPr>
            <a:r>
              <a:rPr lang="en-AU" dirty="0" smtClean="0"/>
              <a:t>9. Target your posts. </a:t>
            </a:r>
          </a:p>
          <a:p>
            <a:pPr marL="420624" indent="-384048" fontAlgn="auto">
              <a:spcAft>
                <a:spcPts val="0"/>
              </a:spcAft>
              <a:buFont typeface="Wingdings 2"/>
              <a:buChar char=""/>
              <a:defRPr/>
            </a:pPr>
            <a:r>
              <a:rPr lang="en-AU" dirty="0" smtClean="0"/>
              <a:t>10. Review the performance of your posts. </a:t>
            </a:r>
          </a:p>
          <a:p>
            <a:pPr marL="420624" indent="-384048" fontAlgn="auto">
              <a:spcAft>
                <a:spcPts val="0"/>
              </a:spcAft>
              <a:buFont typeface="Wingdings 2"/>
              <a:buChar char=""/>
              <a:defRPr/>
            </a:pPr>
            <a:endParaRPr lang="en-AU" dirty="0" smtClean="0"/>
          </a:p>
          <a:p>
            <a:pPr marL="420624" indent="-384048" fontAlgn="auto">
              <a:spcAft>
                <a:spcPts val="0"/>
              </a:spcAft>
              <a:buFont typeface="Wingdings 2"/>
              <a:buChar char=""/>
              <a:defRPr/>
            </a:pPr>
            <a:endParaRPr lang="en-A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fontAlgn="auto">
              <a:spcAft>
                <a:spcPts val="0"/>
              </a:spcAft>
              <a:defRPr/>
            </a:pPr>
            <a:r>
              <a:rPr lang="en-AU" dirty="0" smtClean="0">
                <a:solidFill>
                  <a:srgbClr val="6EA0B0"/>
                </a:solidFill>
              </a:rPr>
              <a:t>10 Tips to create engaging Page posts:  </a:t>
            </a:r>
            <a:endParaRPr lang="en-AU" dirty="0">
              <a:solidFill>
                <a:srgbClr val="6EA0B0"/>
              </a:solidFill>
            </a:endParaRPr>
          </a:p>
        </p:txBody>
      </p:sp>
      <p:grpSp>
        <p:nvGrpSpPr>
          <p:cNvPr id="14339"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4342"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sp>
        <p:nvSpPr>
          <p:cNvPr id="9" name="Content Placeholder 8"/>
          <p:cNvSpPr>
            <a:spLocks noGrp="1"/>
          </p:cNvSpPr>
          <p:nvPr>
            <p:ph idx="1"/>
          </p:nvPr>
        </p:nvSpPr>
        <p:spPr>
          <a:xfrm>
            <a:off x="457200" y="1600200"/>
            <a:ext cx="2765425" cy="4525963"/>
          </a:xfrm>
        </p:spPr>
        <p:txBody>
          <a:bodyPr>
            <a:normAutofit/>
          </a:bodyPr>
          <a:lstStyle/>
          <a:p>
            <a:pPr marL="420624" indent="-384048" fontAlgn="auto">
              <a:spcAft>
                <a:spcPts val="0"/>
              </a:spcAft>
              <a:buFont typeface="Wingdings 2"/>
              <a:buChar char=""/>
              <a:defRPr/>
            </a:pPr>
            <a:r>
              <a:rPr lang="en-AU" dirty="0" smtClean="0"/>
              <a:t>1. Use link </a:t>
            </a:r>
          </a:p>
          <a:p>
            <a:pPr marL="36576" indent="0" fontAlgn="auto">
              <a:spcAft>
                <a:spcPts val="0"/>
              </a:spcAft>
              <a:buNone/>
              <a:defRPr/>
            </a:pPr>
            <a:r>
              <a:rPr lang="en-AU" dirty="0" smtClean="0"/>
              <a:t>posts to drive people to your website </a:t>
            </a:r>
          </a:p>
          <a:p>
            <a:pPr marL="420624" indent="-384048" fontAlgn="auto">
              <a:spcAft>
                <a:spcPts val="0"/>
              </a:spcAft>
              <a:buFont typeface="Wingdings 2"/>
              <a:buChar char=""/>
              <a:defRPr/>
            </a:pPr>
            <a:endParaRPr lang="en-AU" dirty="0"/>
          </a:p>
        </p:txBody>
      </p:sp>
      <p:pic>
        <p:nvPicPr>
          <p:cNvPr id="2" name="Picture 1"/>
          <p:cNvPicPr>
            <a:picLocks noChangeAspect="1"/>
          </p:cNvPicPr>
          <p:nvPr/>
        </p:nvPicPr>
        <p:blipFill>
          <a:blip r:embed="rId3"/>
          <a:stretch>
            <a:fillRect/>
          </a:stretch>
        </p:blipFill>
        <p:spPr>
          <a:xfrm>
            <a:off x="3394075" y="936625"/>
            <a:ext cx="5295900" cy="4953000"/>
          </a:xfrm>
          <a:prstGeom prst="rect">
            <a:avLst/>
          </a:prstGeom>
        </p:spPr>
      </p:pic>
    </p:spTree>
    <p:extLst>
      <p:ext uri="{BB962C8B-B14F-4D97-AF65-F5344CB8AC3E}">
        <p14:creationId xmlns:p14="http://schemas.microsoft.com/office/powerpoint/2010/main" val="1672988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fontAlgn="auto">
              <a:spcAft>
                <a:spcPts val="0"/>
              </a:spcAft>
              <a:defRPr/>
            </a:pPr>
            <a:r>
              <a:rPr lang="en-AU" dirty="0" smtClean="0">
                <a:solidFill>
                  <a:srgbClr val="6EA0B0"/>
                </a:solidFill>
              </a:rPr>
              <a:t>10 Tips to create engaging Page posts:  </a:t>
            </a:r>
            <a:endParaRPr lang="en-AU" dirty="0">
              <a:solidFill>
                <a:srgbClr val="6EA0B0"/>
              </a:solidFill>
            </a:endParaRPr>
          </a:p>
        </p:txBody>
      </p:sp>
      <p:grpSp>
        <p:nvGrpSpPr>
          <p:cNvPr id="14339"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4342"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sp>
        <p:nvSpPr>
          <p:cNvPr id="9" name="Content Placeholder 8"/>
          <p:cNvSpPr>
            <a:spLocks noGrp="1"/>
          </p:cNvSpPr>
          <p:nvPr>
            <p:ph idx="1"/>
          </p:nvPr>
        </p:nvSpPr>
        <p:spPr>
          <a:xfrm>
            <a:off x="457200" y="1600200"/>
            <a:ext cx="3273425" cy="4525963"/>
          </a:xfrm>
        </p:spPr>
        <p:txBody>
          <a:bodyPr>
            <a:normAutofit/>
          </a:bodyPr>
          <a:lstStyle/>
          <a:p>
            <a:pPr marL="420624" indent="-384048" fontAlgn="auto">
              <a:spcAft>
                <a:spcPts val="0"/>
              </a:spcAft>
              <a:buFont typeface="Wingdings 2"/>
              <a:buChar char=""/>
              <a:defRPr/>
            </a:pPr>
            <a:r>
              <a:rPr lang="en-AU" dirty="0" smtClean="0"/>
              <a:t>2. Use engaging copy, images and videos </a:t>
            </a:r>
          </a:p>
          <a:p>
            <a:pPr marL="420624" indent="-384048" fontAlgn="auto">
              <a:spcAft>
                <a:spcPts val="0"/>
              </a:spcAft>
              <a:buFont typeface="Wingdings 2"/>
              <a:buChar char=""/>
              <a:defRPr/>
            </a:pPr>
            <a:endParaRPr lang="en-AU" dirty="0" smtClean="0"/>
          </a:p>
          <a:p>
            <a:pPr marL="420624" indent="-384048" fontAlgn="auto">
              <a:spcAft>
                <a:spcPts val="0"/>
              </a:spcAft>
              <a:buFont typeface="Wingdings 2"/>
              <a:buChar char=""/>
              <a:defRPr/>
            </a:pPr>
            <a:endParaRPr lang="en-AU" dirty="0"/>
          </a:p>
        </p:txBody>
      </p:sp>
      <p:pic>
        <p:nvPicPr>
          <p:cNvPr id="3" name="Picture 2"/>
          <p:cNvPicPr>
            <a:picLocks noChangeAspect="1"/>
          </p:cNvPicPr>
          <p:nvPr/>
        </p:nvPicPr>
        <p:blipFill>
          <a:blip r:embed="rId3"/>
          <a:stretch>
            <a:fillRect/>
          </a:stretch>
        </p:blipFill>
        <p:spPr>
          <a:xfrm>
            <a:off x="4191000" y="952500"/>
            <a:ext cx="4451350" cy="5000284"/>
          </a:xfrm>
          <a:prstGeom prst="rect">
            <a:avLst/>
          </a:prstGeom>
        </p:spPr>
      </p:pic>
    </p:spTree>
    <p:extLst>
      <p:ext uri="{BB962C8B-B14F-4D97-AF65-F5344CB8AC3E}">
        <p14:creationId xmlns:p14="http://schemas.microsoft.com/office/powerpoint/2010/main" val="1074532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fontAlgn="auto">
              <a:spcAft>
                <a:spcPts val="0"/>
              </a:spcAft>
              <a:defRPr/>
            </a:pPr>
            <a:r>
              <a:rPr lang="en-AU" dirty="0" smtClean="0">
                <a:solidFill>
                  <a:srgbClr val="6EA0B0"/>
                </a:solidFill>
              </a:rPr>
              <a:t>10 Tips to create engaging Page posts:  </a:t>
            </a:r>
            <a:endParaRPr lang="en-AU" dirty="0">
              <a:solidFill>
                <a:srgbClr val="6EA0B0"/>
              </a:solidFill>
            </a:endParaRPr>
          </a:p>
        </p:txBody>
      </p:sp>
      <p:grpSp>
        <p:nvGrpSpPr>
          <p:cNvPr id="14339"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4342"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sp>
        <p:nvSpPr>
          <p:cNvPr id="9" name="Content Placeholder 8"/>
          <p:cNvSpPr>
            <a:spLocks noGrp="1"/>
          </p:cNvSpPr>
          <p:nvPr>
            <p:ph idx="1"/>
          </p:nvPr>
        </p:nvSpPr>
        <p:spPr>
          <a:xfrm>
            <a:off x="457200" y="1600200"/>
            <a:ext cx="2955925" cy="4525963"/>
          </a:xfrm>
        </p:spPr>
        <p:txBody>
          <a:bodyPr>
            <a:normAutofit/>
          </a:bodyPr>
          <a:lstStyle/>
          <a:p>
            <a:pPr marL="420624" indent="-384048" fontAlgn="auto">
              <a:spcAft>
                <a:spcPts val="0"/>
              </a:spcAft>
              <a:buFont typeface="Wingdings 2"/>
              <a:buChar char=""/>
              <a:defRPr/>
            </a:pPr>
            <a:r>
              <a:rPr lang="en-AU" dirty="0" smtClean="0"/>
              <a:t>3. create a two-way conversation </a:t>
            </a:r>
          </a:p>
          <a:p>
            <a:pPr marL="420624" indent="-384048" fontAlgn="auto">
              <a:spcAft>
                <a:spcPts val="0"/>
              </a:spcAft>
              <a:buFont typeface="Wingdings 2"/>
              <a:buChar char=""/>
              <a:defRPr/>
            </a:pPr>
            <a:endParaRPr lang="en-AU" dirty="0" smtClean="0"/>
          </a:p>
          <a:p>
            <a:pPr marL="420624" indent="-384048" fontAlgn="auto">
              <a:spcAft>
                <a:spcPts val="0"/>
              </a:spcAft>
              <a:buFont typeface="Wingdings 2"/>
              <a:buChar char=""/>
              <a:defRPr/>
            </a:pPr>
            <a:endParaRPr lang="en-AU" dirty="0"/>
          </a:p>
        </p:txBody>
      </p:sp>
      <p:pic>
        <p:nvPicPr>
          <p:cNvPr id="10" name="Picture 9"/>
          <p:cNvPicPr>
            <a:picLocks noChangeAspect="1"/>
          </p:cNvPicPr>
          <p:nvPr/>
        </p:nvPicPr>
        <p:blipFill>
          <a:blip r:embed="rId3"/>
          <a:stretch>
            <a:fillRect/>
          </a:stretch>
        </p:blipFill>
        <p:spPr>
          <a:xfrm>
            <a:off x="4492378" y="1095375"/>
            <a:ext cx="4114754" cy="4587875"/>
          </a:xfrm>
          <a:prstGeom prst="rect">
            <a:avLst/>
          </a:prstGeom>
        </p:spPr>
      </p:pic>
    </p:spTree>
    <p:extLst>
      <p:ext uri="{BB962C8B-B14F-4D97-AF65-F5344CB8AC3E}">
        <p14:creationId xmlns:p14="http://schemas.microsoft.com/office/powerpoint/2010/main" val="177334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fontAlgn="auto">
              <a:spcAft>
                <a:spcPts val="0"/>
              </a:spcAft>
              <a:defRPr/>
            </a:pPr>
            <a:r>
              <a:rPr lang="en-AU" dirty="0" smtClean="0">
                <a:solidFill>
                  <a:srgbClr val="6EA0B0"/>
                </a:solidFill>
              </a:rPr>
              <a:t>10 Tips to create engaging Page posts:  </a:t>
            </a:r>
            <a:endParaRPr lang="en-AU" dirty="0">
              <a:solidFill>
                <a:srgbClr val="6EA0B0"/>
              </a:solidFill>
            </a:endParaRPr>
          </a:p>
        </p:txBody>
      </p:sp>
      <p:grpSp>
        <p:nvGrpSpPr>
          <p:cNvPr id="14339"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4342"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sp>
        <p:nvSpPr>
          <p:cNvPr id="9" name="Content Placeholder 8"/>
          <p:cNvSpPr>
            <a:spLocks noGrp="1"/>
          </p:cNvSpPr>
          <p:nvPr>
            <p:ph idx="1"/>
          </p:nvPr>
        </p:nvSpPr>
        <p:spPr>
          <a:xfrm>
            <a:off x="457200" y="1600200"/>
            <a:ext cx="2892425" cy="1939925"/>
          </a:xfrm>
        </p:spPr>
        <p:txBody>
          <a:bodyPr>
            <a:normAutofit fontScale="92500"/>
          </a:bodyPr>
          <a:lstStyle/>
          <a:p>
            <a:pPr marL="420624" indent="-384048" fontAlgn="auto">
              <a:spcAft>
                <a:spcPts val="0"/>
              </a:spcAft>
              <a:buFont typeface="Wingdings 2"/>
              <a:buChar char=""/>
              <a:defRPr/>
            </a:pPr>
            <a:r>
              <a:rPr lang="en-AU" dirty="0" smtClean="0"/>
              <a:t>4. share exclusive discounts and promotions </a:t>
            </a:r>
          </a:p>
          <a:p>
            <a:pPr marL="420624" indent="-384048" fontAlgn="auto">
              <a:spcAft>
                <a:spcPts val="0"/>
              </a:spcAft>
              <a:buFont typeface="Wingdings 2"/>
              <a:buChar char=""/>
              <a:defRPr/>
            </a:pPr>
            <a:endParaRPr lang="en-AU" dirty="0" smtClean="0"/>
          </a:p>
          <a:p>
            <a:pPr marL="420624" indent="-384048" fontAlgn="auto">
              <a:spcAft>
                <a:spcPts val="0"/>
              </a:spcAft>
              <a:buFont typeface="Wingdings 2"/>
              <a:buChar char=""/>
              <a:defRPr/>
            </a:pPr>
            <a:endParaRPr lang="en-AU" dirty="0"/>
          </a:p>
        </p:txBody>
      </p:sp>
      <p:pic>
        <p:nvPicPr>
          <p:cNvPr id="8" name="Picture 7"/>
          <p:cNvPicPr>
            <a:picLocks noChangeAspect="1"/>
          </p:cNvPicPr>
          <p:nvPr/>
        </p:nvPicPr>
        <p:blipFill>
          <a:blip r:embed="rId3"/>
          <a:stretch>
            <a:fillRect/>
          </a:stretch>
        </p:blipFill>
        <p:spPr>
          <a:xfrm>
            <a:off x="3502025" y="977900"/>
            <a:ext cx="5283200" cy="4762500"/>
          </a:xfrm>
          <a:prstGeom prst="rect">
            <a:avLst/>
          </a:prstGeom>
        </p:spPr>
      </p:pic>
    </p:spTree>
    <p:extLst>
      <p:ext uri="{BB962C8B-B14F-4D97-AF65-F5344CB8AC3E}">
        <p14:creationId xmlns:p14="http://schemas.microsoft.com/office/powerpoint/2010/main" val="3076855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fontAlgn="auto">
              <a:spcAft>
                <a:spcPts val="0"/>
              </a:spcAft>
              <a:defRPr/>
            </a:pPr>
            <a:r>
              <a:rPr lang="en-AU" dirty="0" smtClean="0">
                <a:solidFill>
                  <a:srgbClr val="6EA0B0"/>
                </a:solidFill>
              </a:rPr>
              <a:t>10 Tips to create engaging Page posts:  </a:t>
            </a:r>
            <a:endParaRPr lang="en-AU" dirty="0">
              <a:solidFill>
                <a:srgbClr val="6EA0B0"/>
              </a:solidFill>
            </a:endParaRPr>
          </a:p>
        </p:txBody>
      </p:sp>
      <p:grpSp>
        <p:nvGrpSpPr>
          <p:cNvPr id="14339"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4342"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sp>
        <p:nvSpPr>
          <p:cNvPr id="9" name="Content Placeholder 8"/>
          <p:cNvSpPr>
            <a:spLocks noGrp="1"/>
          </p:cNvSpPr>
          <p:nvPr>
            <p:ph idx="1"/>
          </p:nvPr>
        </p:nvSpPr>
        <p:spPr>
          <a:xfrm>
            <a:off x="444500" y="1778000"/>
            <a:ext cx="8000999" cy="2728912"/>
          </a:xfrm>
        </p:spPr>
        <p:txBody>
          <a:bodyPr>
            <a:normAutofit/>
          </a:bodyPr>
          <a:lstStyle/>
          <a:p>
            <a:pPr marL="36576" indent="0" fontAlgn="auto">
              <a:spcAft>
                <a:spcPts val="0"/>
              </a:spcAft>
              <a:buNone/>
              <a:defRPr/>
            </a:pPr>
            <a:endParaRPr lang="en-AU" dirty="0" smtClean="0"/>
          </a:p>
          <a:p>
            <a:pPr marL="420624" indent="-384048" fontAlgn="auto">
              <a:spcAft>
                <a:spcPts val="0"/>
              </a:spcAft>
              <a:buFont typeface="Wingdings 2"/>
              <a:buChar char=""/>
              <a:defRPr/>
            </a:pPr>
            <a:r>
              <a:rPr lang="en-AU" dirty="0" smtClean="0"/>
              <a:t>5. Provide access to exclusive information </a:t>
            </a:r>
          </a:p>
          <a:p>
            <a:pPr marL="420624" indent="-384048" fontAlgn="auto">
              <a:spcAft>
                <a:spcPts val="0"/>
              </a:spcAft>
              <a:buFont typeface="Wingdings 2"/>
              <a:buChar char=""/>
              <a:defRPr/>
            </a:pPr>
            <a:endParaRPr lang="en-AU" dirty="0" smtClean="0"/>
          </a:p>
          <a:p>
            <a:pPr marL="420624" indent="-384048" fontAlgn="auto">
              <a:spcAft>
                <a:spcPts val="0"/>
              </a:spcAft>
              <a:buFont typeface="Wingdings 2"/>
              <a:buChar char=""/>
              <a:defRPr/>
            </a:pPr>
            <a:endParaRPr lang="en-AU" dirty="0"/>
          </a:p>
        </p:txBody>
      </p:sp>
      <p:pic>
        <p:nvPicPr>
          <p:cNvPr id="8" name="Picture 7"/>
          <p:cNvPicPr>
            <a:picLocks noChangeAspect="1"/>
          </p:cNvPicPr>
          <p:nvPr/>
        </p:nvPicPr>
        <p:blipFill>
          <a:blip r:embed="rId3"/>
          <a:stretch>
            <a:fillRect/>
          </a:stretch>
        </p:blipFill>
        <p:spPr>
          <a:xfrm>
            <a:off x="1562100" y="3108325"/>
            <a:ext cx="5638800" cy="2755900"/>
          </a:xfrm>
          <a:prstGeom prst="rect">
            <a:avLst/>
          </a:prstGeom>
        </p:spPr>
      </p:pic>
    </p:spTree>
    <p:extLst>
      <p:ext uri="{BB962C8B-B14F-4D97-AF65-F5344CB8AC3E}">
        <p14:creationId xmlns:p14="http://schemas.microsoft.com/office/powerpoint/2010/main" val="721981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AU" dirty="0" smtClean="0">
                <a:solidFill>
                  <a:srgbClr val="6EA0B0"/>
                </a:solidFill>
              </a:rPr>
              <a:t>Contents:</a:t>
            </a:r>
          </a:p>
        </p:txBody>
      </p:sp>
      <p:sp>
        <p:nvSpPr>
          <p:cNvPr id="4099" name="Rectangle 3"/>
          <p:cNvSpPr>
            <a:spLocks noGrp="1" noChangeArrowheads="1"/>
          </p:cNvSpPr>
          <p:nvPr>
            <p:ph idx="1"/>
          </p:nvPr>
        </p:nvSpPr>
        <p:spPr>
          <a:xfrm>
            <a:off x="500063" y="1397000"/>
            <a:ext cx="7467600" cy="4433888"/>
          </a:xfrm>
        </p:spPr>
        <p:txBody>
          <a:bodyPr>
            <a:normAutofit fontScale="70000" lnSpcReduction="20000"/>
          </a:bodyPr>
          <a:lstStyle/>
          <a:p>
            <a:pPr marL="420624" indent="-384048" fontAlgn="auto">
              <a:spcAft>
                <a:spcPts val="0"/>
              </a:spcAft>
              <a:buFont typeface="Wingdings 2"/>
              <a:buChar char=""/>
              <a:defRPr/>
            </a:pPr>
            <a:endParaRPr lang="en-AU" dirty="0"/>
          </a:p>
          <a:p>
            <a:pPr marL="420624" indent="-384048" fontAlgn="auto">
              <a:spcAft>
                <a:spcPts val="0"/>
              </a:spcAft>
              <a:buFont typeface="Wingdings 2"/>
              <a:buChar char=""/>
              <a:defRPr/>
            </a:pPr>
            <a:r>
              <a:rPr lang="en-AU" dirty="0" smtClean="0"/>
              <a:t>Social media Introduction: p3 – 4</a:t>
            </a:r>
          </a:p>
          <a:p>
            <a:pPr marL="420624" indent="-384048" fontAlgn="auto">
              <a:spcAft>
                <a:spcPts val="0"/>
              </a:spcAft>
              <a:buFont typeface="Wingdings 2"/>
              <a:buChar char=""/>
              <a:defRPr/>
            </a:pPr>
            <a:r>
              <a:rPr lang="en-AU" dirty="0" smtClean="0"/>
              <a:t>Social media facts &amp; figures / Facebook users &amp; Car Wash users demographics: p5 - 6  </a:t>
            </a:r>
            <a:endParaRPr lang="en-AU" dirty="0"/>
          </a:p>
          <a:p>
            <a:pPr marL="420624" indent="-384048" fontAlgn="auto">
              <a:spcAft>
                <a:spcPts val="0"/>
              </a:spcAft>
              <a:buFont typeface="Wingdings 2"/>
              <a:buChar char=""/>
              <a:defRPr/>
            </a:pPr>
            <a:r>
              <a:rPr lang="en-AU" dirty="0" smtClean="0"/>
              <a:t>Top Ten social </a:t>
            </a:r>
            <a:r>
              <a:rPr lang="en-AU" dirty="0"/>
              <a:t>m</a:t>
            </a:r>
            <a:r>
              <a:rPr lang="en-AU" dirty="0" smtClean="0"/>
              <a:t>edia </a:t>
            </a:r>
            <a:r>
              <a:rPr lang="en-AU" dirty="0"/>
              <a:t>s</a:t>
            </a:r>
            <a:r>
              <a:rPr lang="en-AU" dirty="0" smtClean="0"/>
              <a:t>ites: p7  </a:t>
            </a:r>
            <a:endParaRPr lang="en-AU" dirty="0"/>
          </a:p>
          <a:p>
            <a:pPr marL="420624" indent="-384048" fontAlgn="auto">
              <a:spcAft>
                <a:spcPts val="0"/>
              </a:spcAft>
              <a:buFont typeface="Wingdings 2"/>
              <a:buChar char=""/>
              <a:defRPr/>
            </a:pPr>
            <a:r>
              <a:rPr lang="en-AU" dirty="0" smtClean="0"/>
              <a:t>LinkedIn: p8 </a:t>
            </a:r>
          </a:p>
          <a:p>
            <a:pPr marL="420624" indent="-384048" fontAlgn="auto">
              <a:spcAft>
                <a:spcPts val="0"/>
              </a:spcAft>
              <a:buFont typeface="Wingdings 2"/>
              <a:buChar char=""/>
              <a:defRPr/>
            </a:pPr>
            <a:r>
              <a:rPr lang="en-AU" dirty="0" smtClean="0"/>
              <a:t>Twitter :p9 </a:t>
            </a:r>
            <a:endParaRPr lang="en-AU" dirty="0"/>
          </a:p>
          <a:p>
            <a:pPr marL="420624" indent="-384048" fontAlgn="auto">
              <a:spcAft>
                <a:spcPts val="0"/>
              </a:spcAft>
              <a:buFont typeface="Wingdings 2"/>
              <a:buChar char=""/>
              <a:defRPr/>
            </a:pPr>
            <a:r>
              <a:rPr lang="en-AU" dirty="0" smtClean="0"/>
              <a:t>Facebook: p10 </a:t>
            </a:r>
          </a:p>
          <a:p>
            <a:pPr marL="420624" indent="-384048" fontAlgn="auto">
              <a:spcAft>
                <a:spcPts val="0"/>
              </a:spcAft>
              <a:buFont typeface="Wingdings 2"/>
              <a:buChar char=""/>
              <a:defRPr/>
            </a:pPr>
            <a:r>
              <a:rPr lang="en-AU" dirty="0" smtClean="0"/>
              <a:t>How Facebook helps businesses: p11 - 27 </a:t>
            </a:r>
          </a:p>
          <a:p>
            <a:pPr marL="420624" indent="-384048" fontAlgn="auto">
              <a:spcAft>
                <a:spcPts val="0"/>
              </a:spcAft>
              <a:buFont typeface="Wingdings 2"/>
              <a:buChar char=""/>
              <a:defRPr/>
            </a:pPr>
            <a:r>
              <a:rPr lang="en-AU" dirty="0" smtClean="0"/>
              <a:t>Success </a:t>
            </a:r>
            <a:r>
              <a:rPr lang="en-AU" dirty="0"/>
              <a:t>s</a:t>
            </a:r>
            <a:r>
              <a:rPr lang="en-AU" dirty="0" smtClean="0"/>
              <a:t>tories: p28</a:t>
            </a:r>
          </a:p>
          <a:p>
            <a:pPr marL="420624" indent="-384048" fontAlgn="auto">
              <a:spcAft>
                <a:spcPts val="0"/>
              </a:spcAft>
              <a:buFont typeface="Wingdings 2"/>
              <a:buChar char=""/>
              <a:defRPr/>
            </a:pPr>
            <a:r>
              <a:rPr lang="en-AU" dirty="0" smtClean="0"/>
              <a:t>Example of good pages: p29 - 30 </a:t>
            </a:r>
          </a:p>
          <a:p>
            <a:pPr marL="420624" indent="-384048" fontAlgn="auto">
              <a:spcAft>
                <a:spcPts val="0"/>
              </a:spcAft>
              <a:buFont typeface="Wingdings 2"/>
              <a:buChar char=""/>
              <a:defRPr/>
            </a:pPr>
            <a:r>
              <a:rPr lang="en-AU" dirty="0" smtClean="0"/>
              <a:t>Social media beware: p31 - 33 </a:t>
            </a:r>
          </a:p>
          <a:p>
            <a:pPr marL="420624" indent="-384048" fontAlgn="auto">
              <a:spcAft>
                <a:spcPts val="0"/>
              </a:spcAft>
              <a:buFont typeface="Wingdings 2"/>
              <a:buChar char=""/>
              <a:defRPr/>
            </a:pPr>
            <a:r>
              <a:rPr lang="en-AU" dirty="0" smtClean="0"/>
              <a:t>Resources / Further Reference: p34   </a:t>
            </a:r>
            <a:endParaRPr lang="en-AU" dirty="0"/>
          </a:p>
        </p:txBody>
      </p:sp>
      <p:grpSp>
        <p:nvGrpSpPr>
          <p:cNvPr id="6148"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6150"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fontAlgn="auto">
              <a:spcAft>
                <a:spcPts val="0"/>
              </a:spcAft>
              <a:defRPr/>
            </a:pPr>
            <a:r>
              <a:rPr lang="en-AU" dirty="0" smtClean="0">
                <a:solidFill>
                  <a:srgbClr val="6EA0B0"/>
                </a:solidFill>
              </a:rPr>
              <a:t>10 Tips to create engaging Page posts:  </a:t>
            </a:r>
            <a:endParaRPr lang="en-AU" dirty="0">
              <a:solidFill>
                <a:srgbClr val="6EA0B0"/>
              </a:solidFill>
            </a:endParaRPr>
          </a:p>
        </p:txBody>
      </p:sp>
      <p:grpSp>
        <p:nvGrpSpPr>
          <p:cNvPr id="14339"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4342"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sp>
        <p:nvSpPr>
          <p:cNvPr id="9" name="Content Placeholder 8"/>
          <p:cNvSpPr>
            <a:spLocks noGrp="1"/>
          </p:cNvSpPr>
          <p:nvPr>
            <p:ph idx="1"/>
          </p:nvPr>
        </p:nvSpPr>
        <p:spPr/>
        <p:txBody>
          <a:bodyPr>
            <a:normAutofit/>
          </a:bodyPr>
          <a:lstStyle/>
          <a:p>
            <a:pPr marL="420624" indent="-384048" fontAlgn="auto">
              <a:spcAft>
                <a:spcPts val="0"/>
              </a:spcAft>
              <a:buFont typeface="Wingdings 2"/>
              <a:buChar char=""/>
              <a:defRPr/>
            </a:pPr>
            <a:r>
              <a:rPr lang="en-AU" dirty="0" smtClean="0"/>
              <a:t>6. Be timely </a:t>
            </a:r>
          </a:p>
          <a:p>
            <a:pPr marL="420624" indent="-384048" fontAlgn="auto">
              <a:spcAft>
                <a:spcPts val="0"/>
              </a:spcAft>
              <a:buFont typeface="Wingdings 2"/>
              <a:buChar char=""/>
              <a:defRPr/>
            </a:pPr>
            <a:endParaRPr lang="en-AU" dirty="0" smtClean="0"/>
          </a:p>
          <a:p>
            <a:pPr marL="420624" indent="-384048" fontAlgn="auto">
              <a:spcAft>
                <a:spcPts val="0"/>
              </a:spcAft>
              <a:buFont typeface="Wingdings 2"/>
              <a:buChar char=""/>
              <a:defRPr/>
            </a:pPr>
            <a:endParaRPr lang="en-AU" dirty="0"/>
          </a:p>
        </p:txBody>
      </p:sp>
      <p:pic>
        <p:nvPicPr>
          <p:cNvPr id="8" name="Picture 7"/>
          <p:cNvPicPr>
            <a:picLocks noChangeAspect="1"/>
          </p:cNvPicPr>
          <p:nvPr/>
        </p:nvPicPr>
        <p:blipFill>
          <a:blip r:embed="rId3"/>
          <a:stretch>
            <a:fillRect/>
          </a:stretch>
        </p:blipFill>
        <p:spPr>
          <a:xfrm>
            <a:off x="4362450" y="1269999"/>
            <a:ext cx="4003044" cy="4492625"/>
          </a:xfrm>
          <a:prstGeom prst="rect">
            <a:avLst/>
          </a:prstGeom>
        </p:spPr>
      </p:pic>
    </p:spTree>
    <p:extLst>
      <p:ext uri="{BB962C8B-B14F-4D97-AF65-F5344CB8AC3E}">
        <p14:creationId xmlns:p14="http://schemas.microsoft.com/office/powerpoint/2010/main" val="464643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fontAlgn="auto">
              <a:spcAft>
                <a:spcPts val="0"/>
              </a:spcAft>
              <a:defRPr/>
            </a:pPr>
            <a:r>
              <a:rPr lang="en-AU" dirty="0" smtClean="0">
                <a:solidFill>
                  <a:srgbClr val="6EA0B0"/>
                </a:solidFill>
              </a:rPr>
              <a:t>10 Tips to create engaging Page posts:  </a:t>
            </a:r>
            <a:endParaRPr lang="en-AU" dirty="0">
              <a:solidFill>
                <a:srgbClr val="6EA0B0"/>
              </a:solidFill>
            </a:endParaRPr>
          </a:p>
        </p:txBody>
      </p:sp>
      <p:grpSp>
        <p:nvGrpSpPr>
          <p:cNvPr id="14339"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4342"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sp>
        <p:nvSpPr>
          <p:cNvPr id="9" name="Content Placeholder 8"/>
          <p:cNvSpPr>
            <a:spLocks noGrp="1"/>
          </p:cNvSpPr>
          <p:nvPr>
            <p:ph idx="1"/>
          </p:nvPr>
        </p:nvSpPr>
        <p:spPr>
          <a:xfrm>
            <a:off x="457200" y="1600200"/>
            <a:ext cx="3273425" cy="4525963"/>
          </a:xfrm>
        </p:spPr>
        <p:txBody>
          <a:bodyPr>
            <a:normAutofit/>
          </a:bodyPr>
          <a:lstStyle/>
          <a:p>
            <a:pPr marL="420624" indent="-384048" fontAlgn="auto">
              <a:spcAft>
                <a:spcPts val="0"/>
              </a:spcAft>
              <a:buFont typeface="Wingdings 2"/>
              <a:buChar char=""/>
              <a:defRPr/>
            </a:pPr>
            <a:r>
              <a:rPr lang="en-AU" dirty="0" smtClean="0"/>
              <a:t>7. Plan your conversational Calendar </a:t>
            </a:r>
          </a:p>
          <a:p>
            <a:pPr marL="420624" indent="-384048" fontAlgn="auto">
              <a:spcAft>
                <a:spcPts val="0"/>
              </a:spcAft>
              <a:buFont typeface="Wingdings 2"/>
              <a:buChar char=""/>
              <a:defRPr/>
            </a:pPr>
            <a:endParaRPr lang="en-AU" dirty="0" smtClean="0"/>
          </a:p>
          <a:p>
            <a:pPr marL="420624" indent="-384048" fontAlgn="auto">
              <a:spcAft>
                <a:spcPts val="0"/>
              </a:spcAft>
              <a:buFont typeface="Wingdings 2"/>
              <a:buChar char=""/>
              <a:defRPr/>
            </a:pPr>
            <a:endParaRPr lang="en-AU" dirty="0"/>
          </a:p>
        </p:txBody>
      </p:sp>
      <p:pic>
        <p:nvPicPr>
          <p:cNvPr id="8" name="Picture 7"/>
          <p:cNvPicPr>
            <a:picLocks noChangeAspect="1"/>
          </p:cNvPicPr>
          <p:nvPr/>
        </p:nvPicPr>
        <p:blipFill>
          <a:blip r:embed="rId3"/>
          <a:stretch>
            <a:fillRect/>
          </a:stretch>
        </p:blipFill>
        <p:spPr>
          <a:xfrm>
            <a:off x="3926549" y="1984374"/>
            <a:ext cx="4998376" cy="3743325"/>
          </a:xfrm>
          <a:prstGeom prst="rect">
            <a:avLst/>
          </a:prstGeom>
        </p:spPr>
      </p:pic>
    </p:spTree>
    <p:extLst>
      <p:ext uri="{BB962C8B-B14F-4D97-AF65-F5344CB8AC3E}">
        <p14:creationId xmlns:p14="http://schemas.microsoft.com/office/powerpoint/2010/main" val="2036150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fontAlgn="auto">
              <a:spcAft>
                <a:spcPts val="0"/>
              </a:spcAft>
              <a:defRPr/>
            </a:pPr>
            <a:r>
              <a:rPr lang="en-AU" dirty="0" smtClean="0">
                <a:solidFill>
                  <a:srgbClr val="6EA0B0"/>
                </a:solidFill>
              </a:rPr>
              <a:t>10 Tips to create engaging Page posts:  </a:t>
            </a:r>
            <a:endParaRPr lang="en-AU" dirty="0">
              <a:solidFill>
                <a:srgbClr val="6EA0B0"/>
              </a:solidFill>
            </a:endParaRPr>
          </a:p>
        </p:txBody>
      </p:sp>
      <p:grpSp>
        <p:nvGrpSpPr>
          <p:cNvPr id="14339"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4342"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sp>
        <p:nvSpPr>
          <p:cNvPr id="9" name="Content Placeholder 8"/>
          <p:cNvSpPr>
            <a:spLocks noGrp="1"/>
          </p:cNvSpPr>
          <p:nvPr>
            <p:ph idx="1"/>
          </p:nvPr>
        </p:nvSpPr>
        <p:spPr/>
        <p:txBody>
          <a:bodyPr>
            <a:normAutofit/>
          </a:bodyPr>
          <a:lstStyle/>
          <a:p>
            <a:pPr marL="420624" indent="-384048" fontAlgn="auto">
              <a:spcAft>
                <a:spcPts val="0"/>
              </a:spcAft>
              <a:buFont typeface="Wingdings 2"/>
              <a:buChar char=""/>
              <a:defRPr/>
            </a:pPr>
            <a:r>
              <a:rPr lang="en-AU" dirty="0" smtClean="0"/>
              <a:t>8. Schedule your posts</a:t>
            </a:r>
          </a:p>
          <a:p>
            <a:pPr marL="420624" indent="-384048" fontAlgn="auto">
              <a:spcAft>
                <a:spcPts val="0"/>
              </a:spcAft>
              <a:buFont typeface="Wingdings 2"/>
              <a:buChar char=""/>
              <a:defRPr/>
            </a:pPr>
            <a:endParaRPr lang="en-AU" dirty="0" smtClean="0"/>
          </a:p>
          <a:p>
            <a:pPr marL="420624" indent="-384048" fontAlgn="auto">
              <a:spcAft>
                <a:spcPts val="0"/>
              </a:spcAft>
              <a:buFont typeface="Wingdings 2"/>
              <a:buChar char=""/>
              <a:defRPr/>
            </a:pPr>
            <a:endParaRPr lang="en-AU" dirty="0"/>
          </a:p>
        </p:txBody>
      </p:sp>
      <p:pic>
        <p:nvPicPr>
          <p:cNvPr id="8" name="Picture 7"/>
          <p:cNvPicPr>
            <a:picLocks noChangeAspect="1"/>
          </p:cNvPicPr>
          <p:nvPr/>
        </p:nvPicPr>
        <p:blipFill>
          <a:blip r:embed="rId3"/>
          <a:stretch>
            <a:fillRect/>
          </a:stretch>
        </p:blipFill>
        <p:spPr>
          <a:xfrm>
            <a:off x="688974" y="2486990"/>
            <a:ext cx="7851775" cy="3043860"/>
          </a:xfrm>
          <a:prstGeom prst="rect">
            <a:avLst/>
          </a:prstGeom>
        </p:spPr>
      </p:pic>
    </p:spTree>
    <p:extLst>
      <p:ext uri="{BB962C8B-B14F-4D97-AF65-F5344CB8AC3E}">
        <p14:creationId xmlns:p14="http://schemas.microsoft.com/office/powerpoint/2010/main" val="58645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fontAlgn="auto">
              <a:spcAft>
                <a:spcPts val="0"/>
              </a:spcAft>
              <a:defRPr/>
            </a:pPr>
            <a:r>
              <a:rPr lang="en-AU" dirty="0" smtClean="0">
                <a:solidFill>
                  <a:srgbClr val="6EA0B0"/>
                </a:solidFill>
              </a:rPr>
              <a:t>10 Tips to create engaging Page posts:  </a:t>
            </a:r>
            <a:endParaRPr lang="en-AU" dirty="0">
              <a:solidFill>
                <a:srgbClr val="6EA0B0"/>
              </a:solidFill>
            </a:endParaRPr>
          </a:p>
        </p:txBody>
      </p:sp>
      <p:grpSp>
        <p:nvGrpSpPr>
          <p:cNvPr id="14339"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4342"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sp>
        <p:nvSpPr>
          <p:cNvPr id="9" name="Content Placeholder 8"/>
          <p:cNvSpPr>
            <a:spLocks noGrp="1"/>
          </p:cNvSpPr>
          <p:nvPr>
            <p:ph idx="1"/>
          </p:nvPr>
        </p:nvSpPr>
        <p:spPr/>
        <p:txBody>
          <a:bodyPr>
            <a:normAutofit/>
          </a:bodyPr>
          <a:lstStyle/>
          <a:p>
            <a:pPr marL="420624" indent="-384048" fontAlgn="auto">
              <a:spcAft>
                <a:spcPts val="0"/>
              </a:spcAft>
              <a:buFont typeface="Wingdings 2"/>
              <a:buChar char=""/>
              <a:defRPr/>
            </a:pPr>
            <a:r>
              <a:rPr lang="en-AU" dirty="0" smtClean="0"/>
              <a:t>9. Target your posts </a:t>
            </a:r>
          </a:p>
          <a:p>
            <a:pPr marL="420624" indent="-384048" fontAlgn="auto">
              <a:spcAft>
                <a:spcPts val="0"/>
              </a:spcAft>
              <a:buFont typeface="Wingdings 2"/>
              <a:buChar char=""/>
              <a:defRPr/>
            </a:pPr>
            <a:endParaRPr lang="en-AU" dirty="0" smtClean="0"/>
          </a:p>
          <a:p>
            <a:pPr marL="420624" indent="-384048" fontAlgn="auto">
              <a:spcAft>
                <a:spcPts val="0"/>
              </a:spcAft>
              <a:buFont typeface="Wingdings 2"/>
              <a:buChar char=""/>
              <a:defRPr/>
            </a:pPr>
            <a:endParaRPr lang="en-AU" dirty="0"/>
          </a:p>
        </p:txBody>
      </p:sp>
      <p:pic>
        <p:nvPicPr>
          <p:cNvPr id="10" name="Picture 9"/>
          <p:cNvPicPr>
            <a:picLocks noChangeAspect="1"/>
          </p:cNvPicPr>
          <p:nvPr/>
        </p:nvPicPr>
        <p:blipFill>
          <a:blip r:embed="rId3"/>
          <a:stretch>
            <a:fillRect/>
          </a:stretch>
        </p:blipFill>
        <p:spPr>
          <a:xfrm>
            <a:off x="1670050" y="2304870"/>
            <a:ext cx="6108700" cy="3629205"/>
          </a:xfrm>
          <a:prstGeom prst="rect">
            <a:avLst/>
          </a:prstGeom>
        </p:spPr>
      </p:pic>
    </p:spTree>
    <p:extLst>
      <p:ext uri="{BB962C8B-B14F-4D97-AF65-F5344CB8AC3E}">
        <p14:creationId xmlns:p14="http://schemas.microsoft.com/office/powerpoint/2010/main" val="2136199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fontAlgn="auto">
              <a:spcAft>
                <a:spcPts val="0"/>
              </a:spcAft>
              <a:defRPr/>
            </a:pPr>
            <a:r>
              <a:rPr lang="en-AU" dirty="0" smtClean="0">
                <a:solidFill>
                  <a:srgbClr val="6EA0B0"/>
                </a:solidFill>
              </a:rPr>
              <a:t>10 Tips to create engaging Page posts:  </a:t>
            </a:r>
            <a:endParaRPr lang="en-AU" dirty="0">
              <a:solidFill>
                <a:srgbClr val="6EA0B0"/>
              </a:solidFill>
            </a:endParaRPr>
          </a:p>
        </p:txBody>
      </p:sp>
      <p:grpSp>
        <p:nvGrpSpPr>
          <p:cNvPr id="14339"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4342"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sp>
        <p:nvSpPr>
          <p:cNvPr id="9" name="Content Placeholder 8"/>
          <p:cNvSpPr>
            <a:spLocks noGrp="1"/>
          </p:cNvSpPr>
          <p:nvPr>
            <p:ph idx="1"/>
          </p:nvPr>
        </p:nvSpPr>
        <p:spPr/>
        <p:txBody>
          <a:bodyPr>
            <a:normAutofit/>
          </a:bodyPr>
          <a:lstStyle/>
          <a:p>
            <a:pPr marL="420624" indent="-384048" fontAlgn="auto">
              <a:spcAft>
                <a:spcPts val="0"/>
              </a:spcAft>
              <a:buFont typeface="Wingdings 2"/>
              <a:buChar char=""/>
              <a:defRPr/>
            </a:pPr>
            <a:r>
              <a:rPr lang="en-AU" dirty="0" smtClean="0"/>
              <a:t>10. Review the performance of your posts. </a:t>
            </a:r>
          </a:p>
          <a:p>
            <a:pPr marL="420624" indent="-384048" fontAlgn="auto">
              <a:spcAft>
                <a:spcPts val="0"/>
              </a:spcAft>
              <a:buFont typeface="Wingdings 2"/>
              <a:buChar char=""/>
              <a:defRPr/>
            </a:pPr>
            <a:endParaRPr lang="en-AU" dirty="0" smtClean="0"/>
          </a:p>
          <a:p>
            <a:pPr marL="420624" indent="-384048" fontAlgn="auto">
              <a:spcAft>
                <a:spcPts val="0"/>
              </a:spcAft>
              <a:buFont typeface="Wingdings 2"/>
              <a:buChar char=""/>
              <a:defRPr/>
            </a:pPr>
            <a:endParaRPr lang="en-AU" dirty="0"/>
          </a:p>
        </p:txBody>
      </p:sp>
      <p:pic>
        <p:nvPicPr>
          <p:cNvPr id="2" name="Picture 1"/>
          <p:cNvPicPr>
            <a:picLocks noChangeAspect="1"/>
          </p:cNvPicPr>
          <p:nvPr/>
        </p:nvPicPr>
        <p:blipFill>
          <a:blip r:embed="rId3"/>
          <a:stretch>
            <a:fillRect/>
          </a:stretch>
        </p:blipFill>
        <p:spPr>
          <a:xfrm>
            <a:off x="1517650" y="2695575"/>
            <a:ext cx="5778500" cy="3009900"/>
          </a:xfrm>
          <a:prstGeom prst="rect">
            <a:avLst/>
          </a:prstGeom>
        </p:spPr>
      </p:pic>
    </p:spTree>
    <p:extLst>
      <p:ext uri="{BB962C8B-B14F-4D97-AF65-F5344CB8AC3E}">
        <p14:creationId xmlns:p14="http://schemas.microsoft.com/office/powerpoint/2010/main" val="2857416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797065">
            <a:off x="3988957" y="1840814"/>
            <a:ext cx="4874177" cy="3012203"/>
          </a:xfrm>
          <a:prstGeom prst="rect">
            <a:avLst/>
          </a:prstGeom>
        </p:spPr>
      </p:pic>
      <p:sp>
        <p:nvSpPr>
          <p:cNvPr id="16386" name="Rectangle 2"/>
          <p:cNvSpPr>
            <a:spLocks noGrp="1" noChangeArrowheads="1"/>
          </p:cNvSpPr>
          <p:nvPr>
            <p:ph type="title"/>
          </p:nvPr>
        </p:nvSpPr>
        <p:spPr/>
        <p:txBody>
          <a:bodyPr/>
          <a:lstStyle/>
          <a:p>
            <a:r>
              <a:rPr lang="en-AU" dirty="0" smtClean="0">
                <a:solidFill>
                  <a:srgbClr val="6EA0B0"/>
                </a:solidFill>
              </a:rPr>
              <a:t>What makes a good page?</a:t>
            </a:r>
          </a:p>
        </p:txBody>
      </p:sp>
      <p:sp>
        <p:nvSpPr>
          <p:cNvPr id="16387" name="Rectangle 3"/>
          <p:cNvSpPr>
            <a:spLocks noGrp="1" noChangeArrowheads="1"/>
          </p:cNvSpPr>
          <p:nvPr>
            <p:ph idx="1"/>
          </p:nvPr>
        </p:nvSpPr>
        <p:spPr>
          <a:xfrm>
            <a:off x="187325" y="1330325"/>
            <a:ext cx="3781425" cy="4525963"/>
          </a:xfrm>
        </p:spPr>
        <p:txBody>
          <a:bodyPr/>
          <a:lstStyle/>
          <a:p>
            <a:endParaRPr lang="en-AU" dirty="0" smtClean="0"/>
          </a:p>
          <a:p>
            <a:r>
              <a:rPr lang="en-AU" sz="2800" dirty="0" smtClean="0"/>
              <a:t>Greatest Quantity</a:t>
            </a:r>
          </a:p>
          <a:p>
            <a:r>
              <a:rPr lang="en-AU" sz="2800" dirty="0" smtClean="0"/>
              <a:t>Largest Variety</a:t>
            </a:r>
          </a:p>
          <a:p>
            <a:r>
              <a:rPr lang="en-AU" sz="2800" dirty="0" smtClean="0"/>
              <a:t>Consistent Professionalism</a:t>
            </a:r>
          </a:p>
          <a:p>
            <a:r>
              <a:rPr lang="en-AU" sz="2800" dirty="0" smtClean="0"/>
              <a:t>Visually Appealing</a:t>
            </a:r>
          </a:p>
        </p:txBody>
      </p:sp>
      <p:grpSp>
        <p:nvGrpSpPr>
          <p:cNvPr id="16388"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6390" name="Picture 7" descr="sm-icons.png"/>
            <p:cNvPicPr>
              <a:picLocks noChangeAspect="1"/>
            </p:cNvPicPr>
            <p:nvPr/>
          </p:nvPicPr>
          <p:blipFill>
            <a:blip r:embed="rId3"/>
            <a:srcRect/>
            <a:stretch>
              <a:fillRect/>
            </a:stretch>
          </p:blipFill>
          <p:spPr bwMode="auto">
            <a:xfrm>
              <a:off x="207033" y="6162786"/>
              <a:ext cx="1840836" cy="59169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AU" dirty="0" smtClean="0"/>
              <a:t>Example of a good page:</a:t>
            </a:r>
          </a:p>
        </p:txBody>
      </p:sp>
      <p:grpSp>
        <p:nvGrpSpPr>
          <p:cNvPr id="2"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6390"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pic>
        <p:nvPicPr>
          <p:cNvPr id="2050" name="Picture 2"/>
          <p:cNvPicPr>
            <a:picLocks noGrp="1" noChangeAspect="1" noChangeArrowheads="1"/>
          </p:cNvPicPr>
          <p:nvPr>
            <p:ph idx="1"/>
          </p:nvPr>
        </p:nvPicPr>
        <p:blipFill>
          <a:blip r:embed="rId3"/>
          <a:srcRect/>
          <a:stretch>
            <a:fillRect/>
          </a:stretch>
        </p:blipFill>
        <p:spPr bwMode="auto">
          <a:xfrm>
            <a:off x="974784" y="2232735"/>
            <a:ext cx="2605177" cy="3582877"/>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4770846" y="1619250"/>
            <a:ext cx="3643200" cy="4036175"/>
          </a:xfrm>
          <a:prstGeom prst="rect">
            <a:avLst/>
          </a:prstGeom>
          <a:noFill/>
          <a:ln w="9525">
            <a:noFill/>
            <a:miter lim="800000"/>
            <a:headEnd/>
            <a:tailEnd/>
          </a:ln>
          <a:effectLst/>
        </p:spPr>
      </p:pic>
      <p:sp>
        <p:nvSpPr>
          <p:cNvPr id="9" name="TextBox 8"/>
          <p:cNvSpPr txBox="1"/>
          <p:nvPr/>
        </p:nvSpPr>
        <p:spPr>
          <a:xfrm>
            <a:off x="432938" y="1254245"/>
            <a:ext cx="4226944" cy="923330"/>
          </a:xfrm>
          <a:prstGeom prst="rect">
            <a:avLst/>
          </a:prstGeom>
          <a:noFill/>
        </p:spPr>
        <p:txBody>
          <a:bodyPr wrap="square" rtlCol="0">
            <a:spAutoFit/>
          </a:bodyPr>
          <a:lstStyle/>
          <a:p>
            <a:r>
              <a:rPr lang="en-AU" dirty="0" smtClean="0">
                <a:hlinkClick r:id="rId5"/>
              </a:rPr>
              <a:t>https://www.facebook.com/PitstopCarwashWindaroo?fref=ts</a:t>
            </a:r>
            <a:endParaRPr lang="en-AU" dirty="0" smtClean="0"/>
          </a:p>
          <a:p>
            <a:endParaRPr lang="en-A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AU" dirty="0" smtClean="0">
                <a:solidFill>
                  <a:srgbClr val="FFFFFF"/>
                </a:solidFill>
              </a:rPr>
              <a:t>Example of a good page:</a:t>
            </a:r>
          </a:p>
        </p:txBody>
      </p:sp>
      <p:grpSp>
        <p:nvGrpSpPr>
          <p:cNvPr id="2"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6390"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sp>
        <p:nvSpPr>
          <p:cNvPr id="9" name="TextBox 8"/>
          <p:cNvSpPr txBox="1"/>
          <p:nvPr/>
        </p:nvSpPr>
        <p:spPr>
          <a:xfrm>
            <a:off x="714375" y="1254245"/>
            <a:ext cx="8255000" cy="923330"/>
          </a:xfrm>
          <a:prstGeom prst="rect">
            <a:avLst/>
          </a:prstGeom>
          <a:noFill/>
        </p:spPr>
        <p:txBody>
          <a:bodyPr wrap="square" rtlCol="0">
            <a:spAutoFit/>
          </a:bodyPr>
          <a:lstStyle/>
          <a:p>
            <a:r>
              <a:rPr lang="en-AU" dirty="0">
                <a:hlinkClick r:id="rId3"/>
              </a:rPr>
              <a:t>http://smallbiztrends.com/2013/11/facebook-marketing-succcess-french-fry-</a:t>
            </a:r>
            <a:r>
              <a:rPr lang="en-AU" dirty="0" smtClean="0">
                <a:hlinkClick r:id="rId3"/>
              </a:rPr>
              <a:t>empire.html</a:t>
            </a:r>
            <a:endParaRPr lang="en-AU" dirty="0" smtClean="0"/>
          </a:p>
          <a:p>
            <a:endParaRPr lang="en-AU" dirty="0"/>
          </a:p>
        </p:txBody>
      </p:sp>
      <p:pic>
        <p:nvPicPr>
          <p:cNvPr id="4" name="Picture 3"/>
          <p:cNvPicPr>
            <a:picLocks noChangeAspect="1"/>
          </p:cNvPicPr>
          <p:nvPr/>
        </p:nvPicPr>
        <p:blipFill>
          <a:blip r:embed="rId4"/>
          <a:stretch>
            <a:fillRect/>
          </a:stretch>
        </p:blipFill>
        <p:spPr>
          <a:xfrm>
            <a:off x="428625" y="1993900"/>
            <a:ext cx="8255000" cy="3619500"/>
          </a:xfrm>
          <a:prstGeom prst="rect">
            <a:avLst/>
          </a:prstGeom>
        </p:spPr>
      </p:pic>
    </p:spTree>
    <p:extLst>
      <p:ext uri="{BB962C8B-B14F-4D97-AF65-F5344CB8AC3E}">
        <p14:creationId xmlns:p14="http://schemas.microsoft.com/office/powerpoint/2010/main" val="24861502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428038" cy="1143000"/>
          </a:xfrm>
        </p:spPr>
        <p:txBody>
          <a:bodyPr/>
          <a:lstStyle/>
          <a:p>
            <a:r>
              <a:rPr lang="en-AU" smtClean="0"/>
              <a:t>Success Stories:</a:t>
            </a:r>
          </a:p>
        </p:txBody>
      </p:sp>
      <p:grpSp>
        <p:nvGrpSpPr>
          <p:cNvPr id="17411"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7414"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sp>
        <p:nvSpPr>
          <p:cNvPr id="17412" name="Content Placeholder 8"/>
          <p:cNvSpPr>
            <a:spLocks noGrp="1"/>
          </p:cNvSpPr>
          <p:nvPr>
            <p:ph idx="1"/>
          </p:nvPr>
        </p:nvSpPr>
        <p:spPr>
          <a:xfrm>
            <a:off x="492125" y="1419225"/>
            <a:ext cx="7467600" cy="4525963"/>
          </a:xfrm>
        </p:spPr>
        <p:txBody>
          <a:bodyPr/>
          <a:lstStyle/>
          <a:p>
            <a:r>
              <a:rPr lang="en-AU" dirty="0" smtClean="0">
                <a:hlinkClick r:id="rId3"/>
              </a:rPr>
              <a:t>https://www.facebook.com/business/success</a:t>
            </a:r>
            <a:endParaRPr lang="en-AU" dirty="0" smtClean="0"/>
          </a:p>
          <a:p>
            <a:r>
              <a:rPr lang="en-AU" dirty="0" smtClean="0">
                <a:hlinkClick r:id="rId4"/>
              </a:rPr>
              <a:t>https://www.facebook.com/business/success/kwik-kar-auto</a:t>
            </a:r>
            <a:endParaRPr lang="en-AU" dirty="0" smtClean="0"/>
          </a:p>
          <a:p>
            <a:r>
              <a:rPr lang="en-AU" dirty="0">
                <a:hlinkClick r:id="rId5"/>
              </a:rPr>
              <a:t>http://www.socialmediaexaminer.com/9-facebook-marketing-success-stories-you-should-model</a:t>
            </a:r>
            <a:r>
              <a:rPr lang="en-AU" dirty="0" smtClean="0">
                <a:hlinkClick r:id="rId5"/>
              </a:rPr>
              <a:t>/</a:t>
            </a:r>
            <a:endParaRPr lang="en-AU" dirty="0" smtClean="0"/>
          </a:p>
          <a:p>
            <a:endParaRPr lang="en-AU" dirty="0" smtClean="0"/>
          </a:p>
          <a:p>
            <a:endParaRPr lang="en-AU"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fontAlgn="auto">
              <a:spcAft>
                <a:spcPts val="0"/>
              </a:spcAft>
              <a:defRPr/>
            </a:pPr>
            <a:r>
              <a:rPr lang="en-AU" dirty="0" smtClean="0">
                <a:solidFill>
                  <a:srgbClr val="6EA0B0"/>
                </a:solidFill>
              </a:rPr>
              <a:t>How to promote your Facebook page:</a:t>
            </a:r>
            <a:endParaRPr lang="en-AU" dirty="0">
              <a:solidFill>
                <a:srgbClr val="6EA0B0"/>
              </a:solidFill>
            </a:endParaRPr>
          </a:p>
        </p:txBody>
      </p:sp>
      <p:grpSp>
        <p:nvGrpSpPr>
          <p:cNvPr id="2"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3318"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pic>
        <p:nvPicPr>
          <p:cNvPr id="3074" name="Picture 2"/>
          <p:cNvPicPr>
            <a:picLocks noGrp="1" noChangeAspect="1" noChangeArrowheads="1"/>
          </p:cNvPicPr>
          <p:nvPr>
            <p:ph idx="1"/>
          </p:nvPr>
        </p:nvPicPr>
        <p:blipFill>
          <a:blip r:embed="rId3"/>
          <a:srcRect/>
          <a:stretch>
            <a:fillRect/>
          </a:stretch>
        </p:blipFill>
        <p:spPr bwMode="auto">
          <a:xfrm>
            <a:off x="4728024" y="1073270"/>
            <a:ext cx="3592483" cy="4525963"/>
          </a:xfrm>
          <a:prstGeom prst="rect">
            <a:avLst/>
          </a:prstGeom>
          <a:noFill/>
          <a:ln w="9525">
            <a:noFill/>
            <a:miter lim="800000"/>
            <a:headEnd/>
            <a:tailEnd/>
          </a:ln>
          <a:effectLst/>
        </p:spPr>
      </p:pic>
      <p:pic>
        <p:nvPicPr>
          <p:cNvPr id="3" name="Picture 2"/>
          <p:cNvPicPr>
            <a:picLocks noChangeAspect="1"/>
          </p:cNvPicPr>
          <p:nvPr/>
        </p:nvPicPr>
        <p:blipFill>
          <a:blip r:embed="rId4"/>
          <a:stretch>
            <a:fillRect/>
          </a:stretch>
        </p:blipFill>
        <p:spPr>
          <a:xfrm>
            <a:off x="762000" y="2317750"/>
            <a:ext cx="3643868" cy="24193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AU" dirty="0" smtClean="0">
                <a:solidFill>
                  <a:schemeClr val="accent1"/>
                </a:solidFill>
              </a:rPr>
              <a:t>Social Media Intro:</a:t>
            </a:r>
          </a:p>
        </p:txBody>
      </p:sp>
      <p:grpSp>
        <p:nvGrpSpPr>
          <p:cNvPr id="7171"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7174"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sp>
        <p:nvSpPr>
          <p:cNvPr id="9" name="Content Placeholder 8"/>
          <p:cNvSpPr>
            <a:spLocks noGrp="1"/>
          </p:cNvSpPr>
          <p:nvPr>
            <p:ph idx="1"/>
          </p:nvPr>
        </p:nvSpPr>
        <p:spPr>
          <a:xfrm>
            <a:off x="457200" y="1346200"/>
            <a:ext cx="7467600" cy="4525963"/>
          </a:xfrm>
        </p:spPr>
        <p:txBody>
          <a:bodyPr>
            <a:noAutofit/>
          </a:bodyPr>
          <a:lstStyle/>
          <a:p>
            <a:pPr marL="420624" indent="-384048" fontAlgn="auto">
              <a:spcAft>
                <a:spcPts val="0"/>
              </a:spcAft>
              <a:buFont typeface="Wingdings 2"/>
              <a:buChar char=""/>
              <a:defRPr/>
            </a:pPr>
            <a:r>
              <a:rPr lang="en-AU" sz="2000" dirty="0" smtClean="0"/>
              <a:t>Social media is an interactive channel that allows people to do what they have always done; connect with their friends, family members, co-workers, employees etc. For businesses, the connection with its customers is paramount.</a:t>
            </a:r>
          </a:p>
          <a:p>
            <a:pPr marL="420624" indent="-384048" fontAlgn="auto">
              <a:spcAft>
                <a:spcPts val="0"/>
              </a:spcAft>
              <a:buFont typeface="Wingdings 2"/>
              <a:buChar char=""/>
              <a:defRPr/>
            </a:pPr>
            <a:r>
              <a:rPr lang="en-AU" sz="2000" dirty="0" smtClean="0"/>
              <a:t>Social networking involves the use of the internet which allows users to connect with but not limited to; friends, family and acquaintances. Social networking websites are not necessarily about meeting new people online, although this does occur. </a:t>
            </a:r>
            <a:r>
              <a:rPr lang="en-AU" sz="2000" dirty="0"/>
              <a:t>T</a:t>
            </a:r>
            <a:r>
              <a:rPr lang="en-AU" sz="2000" dirty="0" smtClean="0"/>
              <a:t>hey are primarily about connecting with friends, family and acquaintances known to you in real life. The most well known social networking sites are; Facebook, Twitter, MySpace and </a:t>
            </a:r>
            <a:r>
              <a:rPr lang="en-AU" sz="2000" dirty="0" err="1" smtClean="0"/>
              <a:t>Bebo</a:t>
            </a:r>
            <a:r>
              <a:rPr lang="en-AU" sz="2000" dirty="0" smtClean="0"/>
              <a:t>. These sites allow you to share; photos, videos and information, organise events, chat, download music and play games like Scrabble and Chess online</a:t>
            </a:r>
            <a:r>
              <a:rPr lang="en-AU" sz="2000" dirty="0"/>
              <a:t> </a:t>
            </a:r>
            <a:r>
              <a:rPr lang="en-AU" sz="2000" dirty="0" smtClean="0"/>
              <a:t>amongst other uses.</a:t>
            </a:r>
          </a:p>
          <a:p>
            <a:pPr marL="36576" indent="0" fontAlgn="auto">
              <a:spcAft>
                <a:spcPts val="0"/>
              </a:spcAft>
              <a:buNone/>
              <a:defRPr/>
            </a:pPr>
            <a:endParaRPr lang="en-AU" sz="21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428038" cy="1143000"/>
          </a:xfrm>
        </p:spPr>
        <p:txBody>
          <a:bodyPr/>
          <a:lstStyle/>
          <a:p>
            <a:r>
              <a:rPr lang="en-AU" dirty="0" smtClean="0">
                <a:solidFill>
                  <a:srgbClr val="6EA0B0"/>
                </a:solidFill>
              </a:rPr>
              <a:t>Social media – Beware:</a:t>
            </a:r>
          </a:p>
        </p:txBody>
      </p:sp>
      <p:grpSp>
        <p:nvGrpSpPr>
          <p:cNvPr id="18435"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8438"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sp>
        <p:nvSpPr>
          <p:cNvPr id="9" name="Content Placeholder 8"/>
          <p:cNvSpPr>
            <a:spLocks noGrp="1"/>
          </p:cNvSpPr>
          <p:nvPr>
            <p:ph idx="1"/>
          </p:nvPr>
        </p:nvSpPr>
        <p:spPr>
          <a:xfrm>
            <a:off x="457200" y="1254126"/>
            <a:ext cx="7988300" cy="4872038"/>
          </a:xfrm>
        </p:spPr>
        <p:txBody>
          <a:bodyPr>
            <a:normAutofit fontScale="85000" lnSpcReduction="20000"/>
          </a:bodyPr>
          <a:lstStyle/>
          <a:p>
            <a:pPr marL="420624" indent="-384048" fontAlgn="auto">
              <a:spcAft>
                <a:spcPts val="0"/>
              </a:spcAft>
              <a:buFont typeface="Wingdings 2"/>
              <a:buChar char=""/>
              <a:defRPr/>
            </a:pPr>
            <a:r>
              <a:rPr lang="en-AU" sz="2400" dirty="0"/>
              <a:t>Never give out personal </a:t>
            </a:r>
            <a:r>
              <a:rPr lang="en-AU" sz="2400" dirty="0" smtClean="0"/>
              <a:t>and/or confidential information. </a:t>
            </a:r>
            <a:endParaRPr lang="en-AU" sz="2400" dirty="0"/>
          </a:p>
          <a:p>
            <a:pPr marL="420624" indent="-384048" fontAlgn="auto">
              <a:spcAft>
                <a:spcPts val="0"/>
              </a:spcAft>
              <a:buFont typeface="Wingdings 2"/>
              <a:buChar char=""/>
              <a:defRPr/>
            </a:pPr>
            <a:r>
              <a:rPr lang="en-AU" sz="2400" dirty="0"/>
              <a:t>Social </a:t>
            </a:r>
            <a:r>
              <a:rPr lang="en-AU" sz="2400" dirty="0" smtClean="0"/>
              <a:t>networking </a:t>
            </a:r>
            <a:r>
              <a:rPr lang="en-AU" sz="2400" dirty="0"/>
              <a:t>sites have a variety of privacy settings you can adjust. This means you can control who sees your profile page and other information you share on the site. Some people do not mind having their personal information available for anyone to view online. However, we strongly recommend that you don’t publish your home address and be mindful of posting other personal information about yourself (including your birthday), or others - especially if you don’t have their permission.</a:t>
            </a:r>
          </a:p>
          <a:p>
            <a:pPr marL="420624" indent="-384048" fontAlgn="auto">
              <a:spcAft>
                <a:spcPts val="0"/>
              </a:spcAft>
              <a:buFont typeface="Wingdings 2"/>
              <a:buChar char=""/>
              <a:defRPr/>
            </a:pPr>
            <a:r>
              <a:rPr lang="en-AU" sz="2400" dirty="0"/>
              <a:t>It’s worth keeping in mind that if malicious parties have access to your full name and date of birth and using other available information – for example which suburb you live in - it is possible that you could fall victim to identity theft. Just as you wouldn’t give your mobile number or bank details to anyone who asked, you should guard access to all the details of your social networking account. For more on this issue, visit the </a:t>
            </a:r>
            <a:r>
              <a:rPr lang="en-AU" sz="2400" dirty="0" err="1"/>
              <a:t>SCAMwatch</a:t>
            </a:r>
            <a:r>
              <a:rPr lang="en-AU" sz="2400" dirty="0"/>
              <a:t> website: </a:t>
            </a:r>
            <a:r>
              <a:rPr lang="en-AU" sz="2400" dirty="0">
                <a:hlinkClick r:id="rId3"/>
              </a:rPr>
              <a:t>http://www.scamwatch.gov.au/content/index.phtml/tag/identitytheft</a:t>
            </a:r>
            <a:endParaRPr lang="en-AU" sz="2400" dirty="0"/>
          </a:p>
          <a:p>
            <a:pPr marL="420624" indent="-384048" fontAlgn="auto">
              <a:spcAft>
                <a:spcPts val="0"/>
              </a:spcAft>
              <a:buFont typeface="Wingdings 2"/>
              <a:buChar char=""/>
              <a:defRPr/>
            </a:pPr>
            <a:endParaRPr lang="en-A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428038" cy="1143000"/>
          </a:xfrm>
        </p:spPr>
        <p:txBody>
          <a:bodyPr/>
          <a:lstStyle/>
          <a:p>
            <a:r>
              <a:rPr lang="en-AU" dirty="0" smtClean="0">
                <a:solidFill>
                  <a:srgbClr val="6EA0B0"/>
                </a:solidFill>
              </a:rPr>
              <a:t>Social media – Beware Continued:</a:t>
            </a:r>
          </a:p>
        </p:txBody>
      </p:sp>
      <p:grpSp>
        <p:nvGrpSpPr>
          <p:cNvPr id="18435"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8438"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sp>
        <p:nvSpPr>
          <p:cNvPr id="9" name="Content Placeholder 8"/>
          <p:cNvSpPr>
            <a:spLocks noGrp="1"/>
          </p:cNvSpPr>
          <p:nvPr>
            <p:ph idx="1"/>
          </p:nvPr>
        </p:nvSpPr>
        <p:spPr>
          <a:xfrm>
            <a:off x="393700" y="1870075"/>
            <a:ext cx="7467600" cy="4525963"/>
          </a:xfrm>
        </p:spPr>
        <p:txBody>
          <a:bodyPr>
            <a:normAutofit fontScale="77500" lnSpcReduction="20000"/>
          </a:bodyPr>
          <a:lstStyle/>
          <a:p>
            <a:pPr marL="420624" indent="-384048" fontAlgn="auto">
              <a:spcAft>
                <a:spcPts val="0"/>
              </a:spcAft>
              <a:buFont typeface="Wingdings 2"/>
              <a:buChar char=""/>
              <a:defRPr/>
            </a:pPr>
            <a:r>
              <a:rPr lang="en-AU" sz="3100" dirty="0" smtClean="0"/>
              <a:t>Some people who use social networking sites prefer only to allow people they have officially become friends with to see their profile and other information. It is important to note that for most social networking sites (including </a:t>
            </a:r>
            <a:r>
              <a:rPr lang="en-AU" sz="3100" dirty="0" err="1" smtClean="0"/>
              <a:t>Facebook</a:t>
            </a:r>
            <a:r>
              <a:rPr lang="en-AU" sz="3100" dirty="0" smtClean="0"/>
              <a:t> and MySpace) the </a:t>
            </a:r>
            <a:r>
              <a:rPr lang="en-AU" sz="3100" u="sng" dirty="0" smtClean="0"/>
              <a:t>default privacy setting is </a:t>
            </a:r>
            <a:r>
              <a:rPr lang="en-AU" sz="3100" i="1" u="sng" dirty="0" smtClean="0"/>
              <a:t>not</a:t>
            </a:r>
            <a:r>
              <a:rPr lang="en-AU" sz="3100" u="sng" dirty="0" smtClean="0"/>
              <a:t> to hide your information</a:t>
            </a:r>
            <a:r>
              <a:rPr lang="en-AU" sz="3100" dirty="0" smtClean="0"/>
              <a:t> when you sign up. If you don’t want your profile and other information to be seen by people who you have not authorised to be your “friend” or “follower”, you will have to check these settings and adjust them accordingly after you sign up – look around the page for a link to “Privacy” or “Settings”.</a:t>
            </a:r>
          </a:p>
          <a:p>
            <a:pPr marL="420624" indent="-384048" fontAlgn="auto">
              <a:spcAft>
                <a:spcPts val="0"/>
              </a:spcAft>
              <a:buFont typeface="Wingdings 2"/>
              <a:buChar char=""/>
              <a:defRPr/>
            </a:pPr>
            <a:endParaRPr lang="en-AU" dirty="0"/>
          </a:p>
        </p:txBody>
      </p:sp>
      <p:pic>
        <p:nvPicPr>
          <p:cNvPr id="2" name="Picture 1"/>
          <p:cNvPicPr>
            <a:picLocks noChangeAspect="1"/>
          </p:cNvPicPr>
          <p:nvPr/>
        </p:nvPicPr>
        <p:blipFill>
          <a:blip r:embed="rId3"/>
          <a:stretch>
            <a:fillRect/>
          </a:stretch>
        </p:blipFill>
        <p:spPr>
          <a:xfrm>
            <a:off x="6502400" y="142874"/>
            <a:ext cx="2485244" cy="1647825"/>
          </a:xfrm>
          <a:prstGeom prst="rect">
            <a:avLst/>
          </a:prstGeom>
        </p:spPr>
      </p:pic>
    </p:spTree>
    <p:extLst>
      <p:ext uri="{BB962C8B-B14F-4D97-AF65-F5344CB8AC3E}">
        <p14:creationId xmlns:p14="http://schemas.microsoft.com/office/powerpoint/2010/main" val="1269625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428038" cy="1143000"/>
          </a:xfrm>
        </p:spPr>
        <p:txBody>
          <a:bodyPr/>
          <a:lstStyle/>
          <a:p>
            <a:r>
              <a:rPr lang="en-AU" dirty="0" smtClean="0">
                <a:solidFill>
                  <a:srgbClr val="6EA0B0"/>
                </a:solidFill>
              </a:rPr>
              <a:t>Social networking safety:</a:t>
            </a:r>
          </a:p>
        </p:txBody>
      </p:sp>
      <p:grpSp>
        <p:nvGrpSpPr>
          <p:cNvPr id="19459"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9462"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sp>
        <p:nvSpPr>
          <p:cNvPr id="9" name="Content Placeholder 8"/>
          <p:cNvSpPr>
            <a:spLocks noGrp="1"/>
          </p:cNvSpPr>
          <p:nvPr>
            <p:ph idx="1"/>
          </p:nvPr>
        </p:nvSpPr>
        <p:spPr>
          <a:xfrm>
            <a:off x="492125" y="1419225"/>
            <a:ext cx="7467600" cy="4525963"/>
          </a:xfrm>
        </p:spPr>
        <p:txBody>
          <a:bodyPr>
            <a:normAutofit fontScale="62500" lnSpcReduction="20000"/>
          </a:bodyPr>
          <a:lstStyle/>
          <a:p>
            <a:pPr marL="420624" indent="-384048" fontAlgn="auto">
              <a:spcAft>
                <a:spcPts val="0"/>
              </a:spcAft>
              <a:buFont typeface="Wingdings 2"/>
              <a:buChar char=""/>
              <a:defRPr/>
            </a:pPr>
            <a:r>
              <a:rPr lang="en-AU" dirty="0" smtClean="0"/>
              <a:t>On the whole, nearly all the interactions that go on via social </a:t>
            </a:r>
            <a:r>
              <a:rPr lang="en-AU" dirty="0"/>
              <a:t>n</a:t>
            </a:r>
            <a:r>
              <a:rPr lang="en-AU" dirty="0" smtClean="0"/>
              <a:t>etworking sites are safe. However, you need to be conscious of your safety and what you want people to see of yourself and your friends. Furthermore, everyone should remember these safety tips:</a:t>
            </a:r>
          </a:p>
          <a:p>
            <a:pPr marL="420624" indent="-384048" fontAlgn="auto">
              <a:spcAft>
                <a:spcPts val="0"/>
              </a:spcAft>
              <a:buFont typeface="Wingdings 2"/>
              <a:buChar char=""/>
              <a:defRPr/>
            </a:pPr>
            <a:r>
              <a:rPr lang="en-AU" dirty="0" smtClean="0"/>
              <a:t>You are not obliged to accept a friend request from someone you don’t know or do not want to be in contact with;</a:t>
            </a:r>
            <a:br>
              <a:rPr lang="en-AU" dirty="0" smtClean="0"/>
            </a:br>
            <a:endParaRPr lang="en-AU" dirty="0" smtClean="0"/>
          </a:p>
          <a:p>
            <a:pPr marL="420624" indent="-384048" fontAlgn="auto">
              <a:spcAft>
                <a:spcPts val="0"/>
              </a:spcAft>
              <a:buFont typeface="Wingdings 2"/>
              <a:buChar char=""/>
              <a:defRPr/>
            </a:pPr>
            <a:r>
              <a:rPr lang="en-AU" dirty="0" smtClean="0"/>
              <a:t>Be respectful of others privacy if and when posting photos or videos of them, or mentioning them where others might read about it;</a:t>
            </a:r>
            <a:br>
              <a:rPr lang="en-AU" dirty="0" smtClean="0"/>
            </a:br>
            <a:endParaRPr lang="en-AU" dirty="0" smtClean="0"/>
          </a:p>
          <a:p>
            <a:pPr marL="420624" indent="-384048" fontAlgn="auto">
              <a:spcAft>
                <a:spcPts val="0"/>
              </a:spcAft>
              <a:buFont typeface="Wingdings 2"/>
              <a:buChar char=""/>
              <a:defRPr/>
            </a:pPr>
            <a:r>
              <a:rPr lang="en-AU" dirty="0" smtClean="0"/>
              <a:t>Be aware that you can remove someone as a “friend” and / or block them from interacting with you even after you have “accepted” them; and </a:t>
            </a:r>
            <a:br>
              <a:rPr lang="en-AU" dirty="0" smtClean="0"/>
            </a:br>
            <a:endParaRPr lang="en-AU" dirty="0" smtClean="0"/>
          </a:p>
          <a:p>
            <a:pPr marL="420624" indent="-384048" fontAlgn="auto">
              <a:spcAft>
                <a:spcPts val="0"/>
              </a:spcAft>
              <a:buFont typeface="Wingdings 2"/>
              <a:buChar char=""/>
              <a:defRPr/>
            </a:pPr>
            <a:r>
              <a:rPr lang="en-AU" dirty="0" smtClean="0"/>
              <a:t>Change your privacy settings so that only your friends can see your profile page.</a:t>
            </a:r>
          </a:p>
          <a:p>
            <a:pPr marL="420624" indent="-384048" fontAlgn="auto">
              <a:spcAft>
                <a:spcPts val="0"/>
              </a:spcAft>
              <a:buFont typeface="Wingdings 2"/>
              <a:buChar char=""/>
              <a:defRPr/>
            </a:pPr>
            <a:endParaRPr lang="en-A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7861300" cy="1143000"/>
          </a:xfrm>
        </p:spPr>
        <p:txBody>
          <a:bodyPr>
            <a:normAutofit fontScale="90000"/>
          </a:bodyPr>
          <a:lstStyle/>
          <a:p>
            <a:pPr fontAlgn="auto">
              <a:spcAft>
                <a:spcPts val="0"/>
              </a:spcAft>
              <a:defRPr/>
            </a:pPr>
            <a:r>
              <a:rPr lang="en-AU" dirty="0" smtClean="0">
                <a:solidFill>
                  <a:srgbClr val="6EA0B0"/>
                </a:solidFill>
              </a:rPr>
              <a:t>Let’s get into groups and start to create a Facebook page </a:t>
            </a:r>
            <a:endParaRPr lang="en-AU" dirty="0">
              <a:solidFill>
                <a:srgbClr val="6EA0B0"/>
              </a:solidFill>
            </a:endParaRPr>
          </a:p>
        </p:txBody>
      </p:sp>
      <p:grpSp>
        <p:nvGrpSpPr>
          <p:cNvPr id="13315"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3318"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pic>
        <p:nvPicPr>
          <p:cNvPr id="13316" name="Picture 2"/>
          <p:cNvPicPr>
            <a:picLocks noGrp="1" noChangeAspect="1" noChangeArrowheads="1"/>
          </p:cNvPicPr>
          <p:nvPr>
            <p:ph idx="1"/>
          </p:nvPr>
        </p:nvPicPr>
        <p:blipFill>
          <a:blip r:embed="rId3"/>
          <a:srcRect/>
          <a:stretch>
            <a:fillRect/>
          </a:stretch>
        </p:blipFill>
        <p:spPr>
          <a:xfrm>
            <a:off x="931863" y="1674070"/>
            <a:ext cx="6735762" cy="4218729"/>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428038" cy="1143000"/>
          </a:xfrm>
        </p:spPr>
        <p:txBody>
          <a:bodyPr>
            <a:normAutofit fontScale="90000"/>
          </a:bodyPr>
          <a:lstStyle/>
          <a:p>
            <a:pPr fontAlgn="auto">
              <a:spcAft>
                <a:spcPts val="0"/>
              </a:spcAft>
              <a:defRPr/>
            </a:pPr>
            <a:r>
              <a:rPr lang="en-AU" dirty="0" smtClean="0">
                <a:solidFill>
                  <a:srgbClr val="6EA0B0"/>
                </a:solidFill>
              </a:rPr>
              <a:t>Please give me your email if you wish to receive the following </a:t>
            </a:r>
            <a:r>
              <a:rPr lang="en-AU" dirty="0" err="1" smtClean="0">
                <a:solidFill>
                  <a:srgbClr val="6EA0B0"/>
                </a:solidFill>
              </a:rPr>
              <a:t>ebooks</a:t>
            </a:r>
            <a:r>
              <a:rPr lang="en-AU" dirty="0" smtClean="0">
                <a:solidFill>
                  <a:srgbClr val="6EA0B0"/>
                </a:solidFill>
              </a:rPr>
              <a:t>:</a:t>
            </a:r>
            <a:endParaRPr lang="en-AU" dirty="0">
              <a:solidFill>
                <a:srgbClr val="6EA0B0"/>
              </a:solidFill>
            </a:endParaRPr>
          </a:p>
        </p:txBody>
      </p:sp>
      <p:grpSp>
        <p:nvGrpSpPr>
          <p:cNvPr id="20483"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20486"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sp>
        <p:nvSpPr>
          <p:cNvPr id="20484" name="Content Placeholder 8"/>
          <p:cNvSpPr>
            <a:spLocks noGrp="1"/>
          </p:cNvSpPr>
          <p:nvPr>
            <p:ph idx="1"/>
          </p:nvPr>
        </p:nvSpPr>
        <p:spPr>
          <a:xfrm>
            <a:off x="457199" y="1600200"/>
            <a:ext cx="8448675" cy="4525963"/>
          </a:xfrm>
        </p:spPr>
        <p:txBody>
          <a:bodyPr/>
          <a:lstStyle/>
          <a:p>
            <a:r>
              <a:rPr lang="en-AU" dirty="0" smtClean="0"/>
              <a:t>New </a:t>
            </a:r>
            <a:r>
              <a:rPr lang="en-AU" dirty="0" err="1" smtClean="0"/>
              <a:t>facebook</a:t>
            </a:r>
            <a:r>
              <a:rPr lang="en-AU" dirty="0" smtClean="0"/>
              <a:t> Business Page Timelines (</a:t>
            </a:r>
            <a:r>
              <a:rPr lang="en-AU" dirty="0" err="1" smtClean="0"/>
              <a:t>pdf</a:t>
            </a:r>
            <a:r>
              <a:rPr lang="en-AU" dirty="0" smtClean="0"/>
              <a:t>)</a:t>
            </a:r>
          </a:p>
          <a:p>
            <a:r>
              <a:rPr lang="en-AU" dirty="0" smtClean="0"/>
              <a:t>An Introduction to LinkedIn for Business (</a:t>
            </a:r>
            <a:r>
              <a:rPr lang="en-AU" dirty="0" err="1" smtClean="0"/>
              <a:t>pdf</a:t>
            </a:r>
            <a:r>
              <a:rPr lang="en-AU" dirty="0" smtClean="0"/>
              <a:t>)</a:t>
            </a:r>
          </a:p>
          <a:p>
            <a:r>
              <a:rPr lang="en-AU" dirty="0" err="1" smtClean="0"/>
              <a:t>Youtube</a:t>
            </a:r>
            <a:r>
              <a:rPr lang="en-AU" dirty="0" smtClean="0"/>
              <a:t> link for starting your own </a:t>
            </a:r>
            <a:r>
              <a:rPr lang="en-AU" dirty="0" err="1" smtClean="0"/>
              <a:t>facebook</a:t>
            </a:r>
            <a:r>
              <a:rPr lang="en-AU" dirty="0" smtClean="0"/>
              <a:t> page. (video)</a:t>
            </a:r>
          </a:p>
          <a:p>
            <a:r>
              <a:rPr lang="en-AU" dirty="0" smtClean="0"/>
              <a:t>How to use Twitter for Business (</a:t>
            </a:r>
            <a:r>
              <a:rPr lang="en-AU" dirty="0" err="1" smtClean="0"/>
              <a:t>pdf</a:t>
            </a:r>
            <a:r>
              <a:rPr lang="en-AU" dirty="0" smtClean="0"/>
              <a:t>)</a:t>
            </a:r>
          </a:p>
          <a:p>
            <a:r>
              <a:rPr lang="en-AU" dirty="0" smtClean="0"/>
              <a:t>How to read Facebook insights and analytics (</a:t>
            </a:r>
            <a:r>
              <a:rPr lang="en-AU" dirty="0" err="1" smtClean="0"/>
              <a:t>pdf</a:t>
            </a:r>
            <a:r>
              <a:rPr lang="en-AU" dirty="0" smtClean="0"/>
              <a:t>)  </a:t>
            </a:r>
          </a:p>
          <a:p>
            <a:endParaRPr lang="en-AU" dirty="0" smtClean="0"/>
          </a:p>
        </p:txBody>
      </p:sp>
    </p:spTree>
    <p:extLst>
      <p:ext uri="{BB962C8B-B14F-4D97-AF65-F5344CB8AC3E}">
        <p14:creationId xmlns:p14="http://schemas.microsoft.com/office/powerpoint/2010/main" val="2300460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60435" y="4114799"/>
            <a:ext cx="6480048" cy="1696527"/>
          </a:xfrm>
        </p:spPr>
        <p:txBody>
          <a:bodyPr>
            <a:noAutofit/>
          </a:bodyPr>
          <a:lstStyle/>
          <a:p>
            <a:pPr fontAlgn="auto">
              <a:spcAft>
                <a:spcPts val="0"/>
              </a:spcAft>
              <a:defRPr/>
            </a:pPr>
            <a:r>
              <a:rPr lang="en-AU" sz="5400" smtClean="0"/>
              <a:t/>
            </a:r>
            <a:br>
              <a:rPr lang="en-AU" sz="5400" smtClean="0"/>
            </a:br>
            <a:r>
              <a:rPr lang="en-AU" sz="5400" smtClean="0"/>
              <a:t>THANK YOU </a:t>
            </a:r>
            <a:endParaRPr lang="en-AU" sz="5400"/>
          </a:p>
        </p:txBody>
      </p:sp>
      <p:pic>
        <p:nvPicPr>
          <p:cNvPr id="21507" name="Picture 7" descr="Social-Media-Icons-cloud.png"/>
          <p:cNvPicPr>
            <a:picLocks noChangeAspect="1"/>
          </p:cNvPicPr>
          <p:nvPr/>
        </p:nvPicPr>
        <p:blipFill>
          <a:blip r:embed="rId2"/>
          <a:srcRect/>
          <a:stretch>
            <a:fillRect/>
          </a:stretch>
        </p:blipFill>
        <p:spPr bwMode="auto">
          <a:xfrm>
            <a:off x="215900" y="112713"/>
            <a:ext cx="6235700" cy="5338762"/>
          </a:xfrm>
          <a:prstGeom prst="rect">
            <a:avLst/>
          </a:prstGeom>
          <a:noFill/>
          <a:ln w="9525">
            <a:noFill/>
            <a:miter lim="800000"/>
            <a:headEnd/>
            <a:tailEnd/>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4738" y="3291459"/>
            <a:ext cx="1760310" cy="150914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AU" dirty="0" smtClean="0">
                <a:solidFill>
                  <a:schemeClr val="accent1"/>
                </a:solidFill>
              </a:rPr>
              <a:t>Social Media Intro Continued:</a:t>
            </a:r>
          </a:p>
        </p:txBody>
      </p:sp>
      <p:grpSp>
        <p:nvGrpSpPr>
          <p:cNvPr id="7171"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7174"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sp>
        <p:nvSpPr>
          <p:cNvPr id="9" name="Content Placeholder 8"/>
          <p:cNvSpPr>
            <a:spLocks noGrp="1"/>
          </p:cNvSpPr>
          <p:nvPr>
            <p:ph idx="1"/>
          </p:nvPr>
        </p:nvSpPr>
        <p:spPr>
          <a:xfrm>
            <a:off x="457200" y="1346200"/>
            <a:ext cx="7467600" cy="4525963"/>
          </a:xfrm>
        </p:spPr>
        <p:txBody>
          <a:bodyPr>
            <a:noAutofit/>
          </a:bodyPr>
          <a:lstStyle/>
          <a:p>
            <a:pPr marL="36576" indent="0" fontAlgn="auto">
              <a:spcAft>
                <a:spcPts val="0"/>
              </a:spcAft>
              <a:buNone/>
              <a:defRPr/>
            </a:pPr>
            <a:r>
              <a:rPr lang="en-AU" sz="2000" dirty="0" smtClean="0"/>
              <a:t>Often</a:t>
            </a:r>
            <a:r>
              <a:rPr lang="en-AU" sz="2000" dirty="0"/>
              <a:t>, each of your “friends” (Facebook) or “followers” (Twitter) will be “friends” with several of your other “friends”. Just like in real life, the connections between people aren’t just one-on-one, but a network of connections. This online social network is very useful in spreading </a:t>
            </a:r>
            <a:r>
              <a:rPr lang="en-AU" sz="2000" dirty="0" smtClean="0"/>
              <a:t>information via text, pictures and/or </a:t>
            </a:r>
            <a:r>
              <a:rPr lang="en-AU" sz="2000" dirty="0"/>
              <a:t>videos. For example, you can easily set up a web page with details and pictures of an event you might be planning, such as a school fete. The site allows you to easily send out invitations to other users of the social networking site. Then, if given the option by the host, those who are invited can send out more invites to their friends who might like to attend – hence, the network</a:t>
            </a:r>
            <a:r>
              <a:rPr lang="en-AU" sz="2000" dirty="0" smtClean="0"/>
              <a:t>.</a:t>
            </a:r>
          </a:p>
          <a:p>
            <a:pPr marL="379476" indent="-342900" fontAlgn="auto">
              <a:spcAft>
                <a:spcPts val="0"/>
              </a:spcAft>
              <a:buFontTx/>
              <a:buChar char="•"/>
              <a:defRPr/>
            </a:pPr>
            <a:endParaRPr lang="en-AU" sz="2000" dirty="0"/>
          </a:p>
          <a:p>
            <a:pPr marL="36576" indent="0" fontAlgn="auto">
              <a:spcAft>
                <a:spcPts val="0"/>
              </a:spcAft>
              <a:buNone/>
              <a:defRPr/>
            </a:pPr>
            <a:endParaRPr lang="en-AU" sz="2000" dirty="0"/>
          </a:p>
        </p:txBody>
      </p:sp>
    </p:spTree>
    <p:extLst>
      <p:ext uri="{BB962C8B-B14F-4D97-AF65-F5344CB8AC3E}">
        <p14:creationId xmlns:p14="http://schemas.microsoft.com/office/powerpoint/2010/main" val="1842972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AU" dirty="0" smtClean="0">
                <a:solidFill>
                  <a:srgbClr val="6EA0B0"/>
                </a:solidFill>
              </a:rPr>
              <a:t>Demographics of Social Media:</a:t>
            </a:r>
          </a:p>
        </p:txBody>
      </p:sp>
      <p:grpSp>
        <p:nvGrpSpPr>
          <p:cNvPr id="8195"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8198"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sp>
        <p:nvSpPr>
          <p:cNvPr id="9" name="Content Placeholder 8"/>
          <p:cNvSpPr>
            <a:spLocks noGrp="1"/>
          </p:cNvSpPr>
          <p:nvPr>
            <p:ph idx="1"/>
          </p:nvPr>
        </p:nvSpPr>
        <p:spPr/>
        <p:txBody>
          <a:bodyPr>
            <a:normAutofit fontScale="55000" lnSpcReduction="20000"/>
          </a:bodyPr>
          <a:lstStyle/>
          <a:p>
            <a:pPr marL="36576" indent="0" fontAlgn="auto">
              <a:spcAft>
                <a:spcPts val="0"/>
              </a:spcAft>
              <a:buNone/>
              <a:defRPr/>
            </a:pPr>
            <a:r>
              <a:rPr lang="en-AU" b="1" dirty="0" smtClean="0"/>
              <a:t>Research findings:</a:t>
            </a:r>
            <a:endParaRPr lang="en-AU" dirty="0" smtClean="0"/>
          </a:p>
          <a:p>
            <a:pPr marL="420624" indent="-384048" fontAlgn="auto">
              <a:spcAft>
                <a:spcPts val="0"/>
              </a:spcAft>
              <a:buFont typeface="Wingdings 2"/>
              <a:buChar char=""/>
              <a:defRPr/>
            </a:pPr>
            <a:r>
              <a:rPr lang="en-AU" b="1" dirty="0" err="1" smtClean="0">
                <a:hlinkClick r:id="rId3"/>
              </a:rPr>
              <a:t>Facebook</a:t>
            </a:r>
            <a:r>
              <a:rPr lang="en-AU" dirty="0" smtClean="0"/>
              <a:t> still skews young, but the 45- to 54-year-old age bracket has seen 45% growth since year-end 2012. Among U.S. Internet users, 73% with incomes above $US75,000 are on Facebook (compared to 17% who are on Twitter). 86% of Facebook’s users are outside the U.S. </a:t>
            </a:r>
          </a:p>
          <a:p>
            <a:pPr marL="420624" indent="-384048" fontAlgn="auto">
              <a:spcAft>
                <a:spcPts val="0"/>
              </a:spcAft>
              <a:buFont typeface="Wingdings 2"/>
              <a:buChar char=""/>
              <a:defRPr/>
            </a:pPr>
            <a:r>
              <a:rPr lang="en-AU" b="1" dirty="0" smtClean="0">
                <a:hlinkClick r:id="rId3"/>
              </a:rPr>
              <a:t>Instagram</a:t>
            </a:r>
            <a:r>
              <a:rPr lang="en-AU" dirty="0" smtClean="0"/>
              <a:t>: 60% of </a:t>
            </a:r>
            <a:r>
              <a:rPr lang="en-AU" dirty="0" err="1" smtClean="0"/>
              <a:t>Instagram’s</a:t>
            </a:r>
            <a:r>
              <a:rPr lang="en-AU" dirty="0" smtClean="0"/>
              <a:t> users are women. </a:t>
            </a:r>
          </a:p>
          <a:p>
            <a:pPr marL="420624" indent="-384048" fontAlgn="auto">
              <a:spcAft>
                <a:spcPts val="0"/>
              </a:spcAft>
              <a:buFont typeface="Wingdings 2"/>
              <a:buChar char=""/>
              <a:defRPr/>
            </a:pPr>
            <a:r>
              <a:rPr lang="en-AU" b="1" dirty="0" smtClean="0">
                <a:hlinkClick r:id="rId3"/>
              </a:rPr>
              <a:t>Twitter</a:t>
            </a:r>
            <a:r>
              <a:rPr lang="en-AU" dirty="0" smtClean="0"/>
              <a:t> has a surprisingly young user population for a large social network — 27% of 18 to 29-year-olds in the U.S. use Twitter, compared to only 16% of people in their thirties and forties. </a:t>
            </a:r>
          </a:p>
          <a:p>
            <a:pPr marL="420624" indent="-384048" fontAlgn="auto">
              <a:spcAft>
                <a:spcPts val="0"/>
              </a:spcAft>
              <a:buFont typeface="Wingdings 2"/>
              <a:buChar char=""/>
              <a:defRPr/>
            </a:pPr>
            <a:r>
              <a:rPr lang="en-AU" b="1" dirty="0" smtClean="0">
                <a:hlinkClick r:id="rId3"/>
              </a:rPr>
              <a:t>LinkedIn</a:t>
            </a:r>
            <a:r>
              <a:rPr lang="en-AU" dirty="0" smtClean="0"/>
              <a:t> is international and skews toward male users. </a:t>
            </a:r>
          </a:p>
          <a:p>
            <a:pPr marL="420624" indent="-384048" fontAlgn="auto">
              <a:spcAft>
                <a:spcPts val="0"/>
              </a:spcAft>
              <a:buFont typeface="Wingdings 2"/>
              <a:buChar char=""/>
              <a:defRPr/>
            </a:pPr>
            <a:r>
              <a:rPr lang="en-AU" b="1" dirty="0" smtClean="0">
                <a:hlinkClick r:id="rId3"/>
              </a:rPr>
              <a:t>Google</a:t>
            </a:r>
            <a:r>
              <a:rPr lang="en-AU" dirty="0" smtClean="0">
                <a:hlinkClick r:id="rId3"/>
              </a:rPr>
              <a:t>+</a:t>
            </a:r>
            <a:r>
              <a:rPr lang="en-AU" dirty="0" smtClean="0"/>
              <a:t> is the most male-oriented of the major social networks. It’s 70% male. </a:t>
            </a:r>
          </a:p>
          <a:p>
            <a:pPr marL="420624" indent="-384048" fontAlgn="auto">
              <a:spcAft>
                <a:spcPts val="0"/>
              </a:spcAft>
              <a:buFont typeface="Wingdings 2"/>
              <a:buChar char=""/>
              <a:defRPr/>
            </a:pPr>
            <a:r>
              <a:rPr lang="en-AU" b="1" dirty="0" err="1" smtClean="0">
                <a:hlinkClick r:id="rId3"/>
              </a:rPr>
              <a:t>Pinterest</a:t>
            </a:r>
            <a:r>
              <a:rPr lang="en-AU" dirty="0" smtClean="0"/>
              <a:t> is dominated by tablet users. And, according to Nielsen data, 84% of U.S. </a:t>
            </a:r>
            <a:r>
              <a:rPr lang="en-AU" dirty="0" err="1" smtClean="0"/>
              <a:t>Pinterest</a:t>
            </a:r>
            <a:r>
              <a:rPr lang="en-AU" dirty="0" smtClean="0"/>
              <a:t> users are women. </a:t>
            </a:r>
          </a:p>
          <a:p>
            <a:pPr marL="420624" indent="-384048" fontAlgn="auto">
              <a:spcAft>
                <a:spcPts val="0"/>
              </a:spcAft>
              <a:buFont typeface="Wingdings 2"/>
              <a:buChar char=""/>
              <a:defRPr/>
            </a:pPr>
            <a:r>
              <a:rPr lang="en-AU" b="1" dirty="0" err="1" smtClean="0">
                <a:hlinkClick r:id="rId3"/>
              </a:rPr>
              <a:t>Tumblr</a:t>
            </a:r>
            <a:r>
              <a:rPr lang="en-AU" dirty="0" smtClean="0"/>
              <a:t> is strong with teens and young adults interested in self-expression, but only 8% of U.S. Internet users with incomes above $US75,000 use </a:t>
            </a:r>
            <a:r>
              <a:rPr lang="en-AU" dirty="0" err="1" smtClean="0"/>
              <a:t>Tumblr</a:t>
            </a:r>
            <a:r>
              <a:rPr lang="en-AU" dirty="0" smtClean="0"/>
              <a:t>. </a:t>
            </a:r>
          </a:p>
          <a:p>
            <a:pPr marL="420624" indent="-384048" fontAlgn="auto">
              <a:spcAft>
                <a:spcPts val="0"/>
              </a:spcAft>
              <a:buFont typeface="Wingdings 2"/>
              <a:buChar char=""/>
              <a:defRPr/>
            </a:pPr>
            <a:endParaRPr lang="en-A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AU" dirty="0" smtClean="0">
                <a:solidFill>
                  <a:srgbClr val="6EA0B0"/>
                </a:solidFill>
              </a:rPr>
              <a:t>Car Wash Customers Demographics:</a:t>
            </a:r>
          </a:p>
        </p:txBody>
      </p:sp>
      <p:grpSp>
        <p:nvGrpSpPr>
          <p:cNvPr id="2"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8198"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sp>
        <p:nvSpPr>
          <p:cNvPr id="9" name="Content Placeholder 8"/>
          <p:cNvSpPr>
            <a:spLocks noGrp="1"/>
          </p:cNvSpPr>
          <p:nvPr>
            <p:ph idx="1"/>
          </p:nvPr>
        </p:nvSpPr>
        <p:spPr/>
        <p:txBody>
          <a:bodyPr>
            <a:normAutofit fontScale="85000" lnSpcReduction="20000"/>
          </a:bodyPr>
          <a:lstStyle/>
          <a:p>
            <a:r>
              <a:rPr lang="en-AU" sz="2600" dirty="0" smtClean="0"/>
              <a:t>Male 63% to female 37%.  The reason for this discrepancy in the male to female  ratio is generally attributed to the fact that men typically care more about  their automobiles.  Men are more likely to spend money on their cars with  accessories and are more likely to buy a car as a reward for some  accomplishment or as a treat for themselves.  Women tend to view cars more so  as an object of utility.  Using this line of reasoning, women are more  likely to use the automatic car wash as they are less concerned about  preserving their "precious" car. </a:t>
            </a:r>
          </a:p>
          <a:p>
            <a:r>
              <a:rPr lang="en-AU" sz="2600" dirty="0" smtClean="0"/>
              <a:t>40% of the households have an income  exceeding $70,000. </a:t>
            </a:r>
          </a:p>
          <a:p>
            <a:r>
              <a:rPr lang="en-AU" sz="2600" dirty="0" smtClean="0"/>
              <a:t>73% of the target population have an undergraduate  degree, 39% have a graduate degree.</a:t>
            </a:r>
          </a:p>
          <a:p>
            <a:pPr marL="420624" indent="-384048" fontAlgn="auto">
              <a:spcAft>
                <a:spcPts val="0"/>
              </a:spcAft>
              <a:buFont typeface="Wingdings 2"/>
              <a:buChar char=""/>
              <a:defRPr/>
            </a:pPr>
            <a:endParaRPr lang="en-A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fontAlgn="auto">
              <a:spcAft>
                <a:spcPts val="0"/>
              </a:spcAft>
              <a:defRPr/>
            </a:pPr>
            <a:r>
              <a:rPr lang="en-AU" dirty="0" smtClean="0"/>
              <a:t>Top Ten Social Network Sites:</a:t>
            </a:r>
            <a:endParaRPr lang="en-AU" dirty="0"/>
          </a:p>
        </p:txBody>
      </p:sp>
      <p:grpSp>
        <p:nvGrpSpPr>
          <p:cNvPr id="9219"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9273"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sp>
        <p:nvSpPr>
          <p:cNvPr id="9220" name="TextBox 20"/>
          <p:cNvSpPr txBox="1">
            <a:spLocks noChangeArrowheads="1"/>
          </p:cNvSpPr>
          <p:nvPr/>
        </p:nvSpPr>
        <p:spPr bwMode="auto">
          <a:xfrm>
            <a:off x="4537075" y="6237288"/>
            <a:ext cx="4210050" cy="522287"/>
          </a:xfrm>
          <a:prstGeom prst="rect">
            <a:avLst/>
          </a:prstGeom>
          <a:noFill/>
          <a:ln w="9525">
            <a:noFill/>
            <a:miter lim="800000"/>
            <a:headEnd/>
            <a:tailEnd/>
          </a:ln>
        </p:spPr>
        <p:txBody>
          <a:bodyPr>
            <a:spAutoFit/>
          </a:bodyPr>
          <a:lstStyle/>
          <a:p>
            <a:r>
              <a:rPr lang="en-AU" sz="1400">
                <a:solidFill>
                  <a:schemeClr val="bg1"/>
                </a:solidFill>
              </a:rPr>
              <a:t>Source: http://www.adcorp.com.au/Social-Media-Statistics-January-2013-Aust-NZ</a:t>
            </a:r>
          </a:p>
        </p:txBody>
      </p:sp>
      <p:graphicFrame>
        <p:nvGraphicFramePr>
          <p:cNvPr id="22" name="Table 21"/>
          <p:cNvGraphicFramePr>
            <a:graphicFrameLocks noGrp="1"/>
          </p:cNvGraphicFramePr>
          <p:nvPr/>
        </p:nvGraphicFramePr>
        <p:xfrm>
          <a:off x="809625" y="1462088"/>
          <a:ext cx="7428834" cy="4128027"/>
        </p:xfrm>
        <a:graphic>
          <a:graphicData uri="http://schemas.openxmlformats.org/drawingml/2006/table">
            <a:tbl>
              <a:tblPr/>
              <a:tblGrid>
                <a:gridCol w="2476278"/>
                <a:gridCol w="2476278"/>
                <a:gridCol w="2476278"/>
              </a:tblGrid>
              <a:tr h="1179437">
                <a:tc>
                  <a:txBody>
                    <a:bodyPr/>
                    <a:lstStyle/>
                    <a:p>
                      <a:pPr>
                        <a:spcAft>
                          <a:spcPts val="0"/>
                        </a:spcAft>
                      </a:pPr>
                      <a:endParaRPr lang="en-A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spcAft>
                          <a:spcPts val="0"/>
                        </a:spcAft>
                      </a:pPr>
                      <a:endParaRPr lang="en-AU" sz="1100" dirty="0">
                        <a:latin typeface="Calibri"/>
                        <a:ea typeface="Calibri"/>
                        <a:cs typeface="Times New Roman"/>
                      </a:endParaRPr>
                    </a:p>
                    <a:p>
                      <a:pPr>
                        <a:spcAft>
                          <a:spcPts val="0"/>
                        </a:spcAft>
                      </a:pPr>
                      <a:r>
                        <a:rPr lang="en-AU" sz="1100" b="1" dirty="0">
                          <a:solidFill>
                            <a:srgbClr val="FFFFFF"/>
                          </a:solidFill>
                          <a:latin typeface="Arial"/>
                          <a:ea typeface="Calibri"/>
                          <a:cs typeface="Times New Roman"/>
                        </a:rPr>
                        <a:t>Total Users </a:t>
                      </a:r>
                      <a:endParaRPr lang="en-A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spcAft>
                          <a:spcPts val="0"/>
                        </a:spcAft>
                      </a:pPr>
                      <a:r>
                        <a:rPr lang="en-AU" sz="1100" b="1" dirty="0">
                          <a:solidFill>
                            <a:srgbClr val="FFFFFF"/>
                          </a:solidFill>
                          <a:latin typeface="Arial"/>
                          <a:ea typeface="Calibri"/>
                          <a:cs typeface="Times New Roman"/>
                        </a:rPr>
                        <a:t>Percentage of Australia’s Population (22,905,450)</a:t>
                      </a:r>
                      <a:endParaRPr lang="en-AU" sz="11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r>
              <a:tr h="294859">
                <a:tc>
                  <a:txBody>
                    <a:bodyPr/>
                    <a:lstStyle/>
                    <a:p>
                      <a:pPr>
                        <a:spcAft>
                          <a:spcPts val="0"/>
                        </a:spcAft>
                      </a:pPr>
                      <a:r>
                        <a:rPr lang="en-AU" sz="1100" b="1">
                          <a:solidFill>
                            <a:srgbClr val="FFFFFF"/>
                          </a:solidFill>
                          <a:latin typeface="Arial"/>
                          <a:ea typeface="Calibri"/>
                          <a:cs typeface="Times New Roman"/>
                        </a:rPr>
                        <a:t>Facebook</a:t>
                      </a:r>
                      <a:endParaRPr lang="en-AU" sz="11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spcAft>
                          <a:spcPts val="0"/>
                        </a:spcAft>
                      </a:pPr>
                      <a:r>
                        <a:rPr lang="en-AU" sz="1100" b="1" dirty="0">
                          <a:solidFill>
                            <a:schemeClr val="bg1"/>
                          </a:solidFill>
                          <a:latin typeface="Arial"/>
                          <a:ea typeface="Calibri"/>
                          <a:cs typeface="Times New Roman"/>
                        </a:rPr>
                        <a:t>11,784,460</a:t>
                      </a:r>
                      <a:endParaRPr lang="en-AU" sz="1100" b="1" dirty="0">
                        <a:solidFill>
                          <a:schemeClr val="bg1"/>
                        </a:solidFill>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spcAft>
                          <a:spcPts val="0"/>
                        </a:spcAft>
                      </a:pPr>
                      <a:r>
                        <a:rPr lang="en-AU" sz="1100" b="1">
                          <a:solidFill>
                            <a:schemeClr val="bg1"/>
                          </a:solidFill>
                          <a:latin typeface="Arial"/>
                          <a:ea typeface="Calibri"/>
                          <a:cs typeface="Times New Roman"/>
                        </a:rPr>
                        <a:t>51.45%</a:t>
                      </a:r>
                      <a:endParaRPr lang="en-AU" sz="1100" b="1">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294859">
                <a:tc>
                  <a:txBody>
                    <a:bodyPr/>
                    <a:lstStyle/>
                    <a:p>
                      <a:pPr>
                        <a:spcAft>
                          <a:spcPts val="0"/>
                        </a:spcAft>
                      </a:pPr>
                      <a:r>
                        <a:rPr lang="en-AU" sz="1100" b="1">
                          <a:solidFill>
                            <a:srgbClr val="FFFFFF"/>
                          </a:solidFill>
                          <a:latin typeface="Arial"/>
                          <a:ea typeface="Calibri"/>
                          <a:cs typeface="Times New Roman"/>
                        </a:rPr>
                        <a:t>YouTube</a:t>
                      </a:r>
                      <a:endParaRPr lang="en-AU" sz="11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spcAft>
                          <a:spcPts val="0"/>
                        </a:spcAft>
                      </a:pPr>
                      <a:r>
                        <a:rPr lang="en-AU" sz="1100" b="1" dirty="0">
                          <a:solidFill>
                            <a:schemeClr val="bg1"/>
                          </a:solidFill>
                          <a:latin typeface="Arial"/>
                          <a:ea typeface="Calibri"/>
                          <a:cs typeface="Times New Roman"/>
                        </a:rPr>
                        <a:t>10,790,715</a:t>
                      </a:r>
                      <a:endParaRPr lang="en-AU" sz="1100" b="1" dirty="0">
                        <a:solidFill>
                          <a:schemeClr val="bg1"/>
                        </a:solidFill>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spcAft>
                          <a:spcPts val="0"/>
                        </a:spcAft>
                      </a:pPr>
                      <a:r>
                        <a:rPr lang="en-AU" sz="1100" b="1" dirty="0">
                          <a:solidFill>
                            <a:schemeClr val="bg1"/>
                          </a:solidFill>
                          <a:latin typeface="Arial"/>
                          <a:ea typeface="Calibri"/>
                          <a:cs typeface="Times New Roman"/>
                        </a:rPr>
                        <a:t>47.11%</a:t>
                      </a:r>
                      <a:endParaRPr lang="en-AU" sz="1100" b="1"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r>
              <a:tr h="294859">
                <a:tc>
                  <a:txBody>
                    <a:bodyPr/>
                    <a:lstStyle/>
                    <a:p>
                      <a:pPr>
                        <a:spcAft>
                          <a:spcPts val="0"/>
                        </a:spcAft>
                      </a:pPr>
                      <a:r>
                        <a:rPr lang="en-AU" sz="1100" b="1">
                          <a:solidFill>
                            <a:srgbClr val="FFFFFF"/>
                          </a:solidFill>
                          <a:latin typeface="Arial"/>
                          <a:ea typeface="Calibri"/>
                          <a:cs typeface="Times New Roman"/>
                        </a:rPr>
                        <a:t>LinkedIn</a:t>
                      </a:r>
                      <a:endParaRPr lang="en-AU" sz="11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spcAft>
                          <a:spcPts val="0"/>
                        </a:spcAft>
                      </a:pPr>
                      <a:r>
                        <a:rPr lang="en-AU" sz="1100" b="1" dirty="0">
                          <a:solidFill>
                            <a:schemeClr val="bg1"/>
                          </a:solidFill>
                          <a:latin typeface="Arial"/>
                          <a:ea typeface="Calibri"/>
                          <a:cs typeface="Times New Roman"/>
                        </a:rPr>
                        <a:t>3,924,421</a:t>
                      </a:r>
                      <a:endParaRPr lang="en-AU" sz="1100" b="1" dirty="0">
                        <a:solidFill>
                          <a:schemeClr val="bg1"/>
                        </a:solidFill>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spcAft>
                          <a:spcPts val="0"/>
                        </a:spcAft>
                      </a:pPr>
                      <a:r>
                        <a:rPr lang="en-AU" sz="1100" b="1" dirty="0">
                          <a:solidFill>
                            <a:schemeClr val="bg1"/>
                          </a:solidFill>
                          <a:latin typeface="Arial"/>
                          <a:ea typeface="Calibri"/>
                          <a:cs typeface="Times New Roman"/>
                        </a:rPr>
                        <a:t>17.13%</a:t>
                      </a:r>
                      <a:endParaRPr lang="en-AU" sz="1100" b="1"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294859">
                <a:tc>
                  <a:txBody>
                    <a:bodyPr/>
                    <a:lstStyle/>
                    <a:p>
                      <a:pPr>
                        <a:spcAft>
                          <a:spcPts val="0"/>
                        </a:spcAft>
                      </a:pPr>
                      <a:r>
                        <a:rPr lang="en-AU" sz="1100" b="1">
                          <a:solidFill>
                            <a:srgbClr val="FFFFFF"/>
                          </a:solidFill>
                          <a:latin typeface="Arial"/>
                          <a:ea typeface="Calibri"/>
                          <a:cs typeface="Times New Roman"/>
                        </a:rPr>
                        <a:t>Tumblr</a:t>
                      </a:r>
                      <a:endParaRPr lang="en-AU" sz="11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spcAft>
                          <a:spcPts val="0"/>
                        </a:spcAft>
                      </a:pPr>
                      <a:r>
                        <a:rPr lang="en-AU" sz="1100" b="1" dirty="0">
                          <a:solidFill>
                            <a:schemeClr val="bg1"/>
                          </a:solidFill>
                          <a:latin typeface="Arial"/>
                          <a:ea typeface="Calibri"/>
                          <a:cs typeface="Times New Roman"/>
                        </a:rPr>
                        <a:t>2,992,048</a:t>
                      </a:r>
                      <a:endParaRPr lang="en-AU" sz="1100" b="1" dirty="0">
                        <a:solidFill>
                          <a:schemeClr val="bg1"/>
                        </a:solidFill>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spcAft>
                          <a:spcPts val="0"/>
                        </a:spcAft>
                      </a:pPr>
                      <a:r>
                        <a:rPr lang="en-AU" sz="1100" b="1" dirty="0">
                          <a:solidFill>
                            <a:schemeClr val="bg1"/>
                          </a:solidFill>
                          <a:latin typeface="Arial"/>
                          <a:ea typeface="Calibri"/>
                          <a:cs typeface="Times New Roman"/>
                        </a:rPr>
                        <a:t>12.77%</a:t>
                      </a:r>
                      <a:endParaRPr lang="en-AU" sz="1100" b="1"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r>
              <a:tr h="294859">
                <a:tc>
                  <a:txBody>
                    <a:bodyPr/>
                    <a:lstStyle/>
                    <a:p>
                      <a:pPr>
                        <a:spcAft>
                          <a:spcPts val="0"/>
                        </a:spcAft>
                      </a:pPr>
                      <a:r>
                        <a:rPr lang="en-AU" sz="1100" b="1">
                          <a:solidFill>
                            <a:srgbClr val="FFFFFF"/>
                          </a:solidFill>
                          <a:latin typeface="Arial"/>
                          <a:ea typeface="Calibri"/>
                          <a:cs typeface="Times New Roman"/>
                        </a:rPr>
                        <a:t>Twitter</a:t>
                      </a:r>
                      <a:endParaRPr lang="en-AU" sz="11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spcAft>
                          <a:spcPts val="0"/>
                        </a:spcAft>
                      </a:pPr>
                      <a:r>
                        <a:rPr lang="en-AU" sz="1100" b="1" dirty="0">
                          <a:solidFill>
                            <a:schemeClr val="bg1"/>
                          </a:solidFill>
                          <a:latin typeface="Arial"/>
                          <a:ea typeface="Calibri"/>
                          <a:cs typeface="Times New Roman"/>
                        </a:rPr>
                        <a:t>2,925,383</a:t>
                      </a:r>
                      <a:endParaRPr lang="en-AU" sz="1100" b="1" dirty="0">
                        <a:solidFill>
                          <a:schemeClr val="bg1"/>
                        </a:solidFill>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spcAft>
                          <a:spcPts val="0"/>
                        </a:spcAft>
                      </a:pPr>
                      <a:r>
                        <a:rPr lang="en-AU" sz="1100" b="1" dirty="0">
                          <a:solidFill>
                            <a:schemeClr val="bg1"/>
                          </a:solidFill>
                          <a:latin typeface="Arial"/>
                          <a:ea typeface="Calibri"/>
                          <a:cs typeface="Times New Roman"/>
                        </a:rPr>
                        <a:t>12.76%</a:t>
                      </a:r>
                      <a:endParaRPr lang="en-AU" sz="1100" b="1"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294859">
                <a:tc>
                  <a:txBody>
                    <a:bodyPr/>
                    <a:lstStyle/>
                    <a:p>
                      <a:pPr>
                        <a:spcAft>
                          <a:spcPts val="0"/>
                        </a:spcAft>
                      </a:pPr>
                      <a:r>
                        <a:rPr lang="en-AU" sz="1100" b="1">
                          <a:solidFill>
                            <a:srgbClr val="FFFFFF"/>
                          </a:solidFill>
                          <a:latin typeface="Arial"/>
                          <a:ea typeface="Calibri"/>
                          <a:cs typeface="Times New Roman"/>
                        </a:rPr>
                        <a:t>WordPress</a:t>
                      </a:r>
                      <a:endParaRPr lang="en-AU" sz="11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spcAft>
                          <a:spcPts val="0"/>
                        </a:spcAft>
                      </a:pPr>
                      <a:r>
                        <a:rPr lang="en-AU" sz="1100" b="1" dirty="0">
                          <a:solidFill>
                            <a:schemeClr val="bg1"/>
                          </a:solidFill>
                          <a:latin typeface="Arial"/>
                          <a:ea typeface="Calibri"/>
                          <a:cs typeface="Times New Roman"/>
                        </a:rPr>
                        <a:t>2,735,586</a:t>
                      </a:r>
                      <a:endParaRPr lang="en-AU" sz="1100" b="1" dirty="0">
                        <a:solidFill>
                          <a:schemeClr val="bg1"/>
                        </a:solidFill>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spcAft>
                          <a:spcPts val="0"/>
                        </a:spcAft>
                      </a:pPr>
                      <a:r>
                        <a:rPr lang="en-AU" sz="1100" b="1" dirty="0">
                          <a:solidFill>
                            <a:schemeClr val="bg1"/>
                          </a:solidFill>
                          <a:latin typeface="Arial"/>
                          <a:ea typeface="Calibri"/>
                          <a:cs typeface="Times New Roman"/>
                        </a:rPr>
                        <a:t>11.94%</a:t>
                      </a:r>
                      <a:endParaRPr lang="en-AU" sz="1100" b="1"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r>
              <a:tr h="294859">
                <a:tc>
                  <a:txBody>
                    <a:bodyPr/>
                    <a:lstStyle/>
                    <a:p>
                      <a:pPr>
                        <a:spcAft>
                          <a:spcPts val="0"/>
                        </a:spcAft>
                      </a:pPr>
                      <a:r>
                        <a:rPr lang="en-AU" sz="1100" b="1">
                          <a:solidFill>
                            <a:srgbClr val="FFFFFF"/>
                          </a:solidFill>
                          <a:latin typeface="Arial"/>
                          <a:ea typeface="Calibri"/>
                          <a:cs typeface="Times New Roman"/>
                        </a:rPr>
                        <a:t>Pinterest </a:t>
                      </a:r>
                      <a:endParaRPr lang="en-AU" sz="11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spcAft>
                          <a:spcPts val="0"/>
                        </a:spcAft>
                      </a:pPr>
                      <a:r>
                        <a:rPr lang="en-AU" sz="1100" b="1" dirty="0">
                          <a:solidFill>
                            <a:schemeClr val="bg1"/>
                          </a:solidFill>
                          <a:latin typeface="Arial"/>
                          <a:ea typeface="Calibri"/>
                          <a:cs typeface="Times New Roman"/>
                        </a:rPr>
                        <a:t>1,409,197</a:t>
                      </a:r>
                      <a:endParaRPr lang="en-AU" sz="1100" b="1" dirty="0">
                        <a:solidFill>
                          <a:schemeClr val="bg1"/>
                        </a:solidFill>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spcAft>
                          <a:spcPts val="0"/>
                        </a:spcAft>
                      </a:pPr>
                      <a:r>
                        <a:rPr lang="en-AU" sz="1100" b="1" dirty="0">
                          <a:solidFill>
                            <a:schemeClr val="bg1"/>
                          </a:solidFill>
                          <a:latin typeface="Arial"/>
                          <a:ea typeface="Calibri"/>
                          <a:cs typeface="Times New Roman"/>
                        </a:rPr>
                        <a:t>6.15%</a:t>
                      </a:r>
                      <a:endParaRPr lang="en-AU" sz="1100" b="1"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294859">
                <a:tc>
                  <a:txBody>
                    <a:bodyPr/>
                    <a:lstStyle/>
                    <a:p>
                      <a:pPr>
                        <a:spcAft>
                          <a:spcPts val="0"/>
                        </a:spcAft>
                      </a:pPr>
                      <a:r>
                        <a:rPr lang="en-AU" sz="1100" b="1">
                          <a:solidFill>
                            <a:srgbClr val="FFFFFF"/>
                          </a:solidFill>
                          <a:latin typeface="Arial"/>
                          <a:ea typeface="Calibri"/>
                          <a:cs typeface="Times New Roman"/>
                        </a:rPr>
                        <a:t>Flicker</a:t>
                      </a:r>
                      <a:endParaRPr lang="en-AU" sz="11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spcAft>
                          <a:spcPts val="0"/>
                        </a:spcAft>
                      </a:pPr>
                      <a:r>
                        <a:rPr lang="en-AU" sz="1100" b="1">
                          <a:solidFill>
                            <a:schemeClr val="bg1"/>
                          </a:solidFill>
                          <a:latin typeface="Arial"/>
                          <a:ea typeface="Calibri"/>
                          <a:cs typeface="Times New Roman"/>
                        </a:rPr>
                        <a:t>1,202,510</a:t>
                      </a:r>
                      <a:endParaRPr lang="en-AU" sz="1100" b="1">
                        <a:solidFill>
                          <a:schemeClr val="bg1"/>
                        </a:solidFill>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spcAft>
                          <a:spcPts val="0"/>
                        </a:spcAft>
                      </a:pPr>
                      <a:r>
                        <a:rPr lang="en-AU" sz="1100" b="1" dirty="0">
                          <a:solidFill>
                            <a:schemeClr val="bg1"/>
                          </a:solidFill>
                          <a:latin typeface="Arial"/>
                          <a:ea typeface="Calibri"/>
                          <a:cs typeface="Times New Roman"/>
                        </a:rPr>
                        <a:t>5.25%</a:t>
                      </a:r>
                      <a:endParaRPr lang="en-AU" sz="1100" b="1"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r>
              <a:tr h="294859">
                <a:tc>
                  <a:txBody>
                    <a:bodyPr/>
                    <a:lstStyle/>
                    <a:p>
                      <a:pPr>
                        <a:spcAft>
                          <a:spcPts val="0"/>
                        </a:spcAft>
                      </a:pPr>
                      <a:r>
                        <a:rPr lang="en-AU" sz="1100" b="1">
                          <a:solidFill>
                            <a:srgbClr val="FFFFFF"/>
                          </a:solidFill>
                          <a:latin typeface="Arial"/>
                          <a:ea typeface="Calibri"/>
                          <a:cs typeface="Times New Roman"/>
                        </a:rPr>
                        <a:t>Instragram </a:t>
                      </a:r>
                      <a:endParaRPr lang="en-AU" sz="11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spcAft>
                          <a:spcPts val="0"/>
                        </a:spcAft>
                      </a:pPr>
                      <a:r>
                        <a:rPr lang="en-AU" sz="1100" b="1">
                          <a:solidFill>
                            <a:schemeClr val="bg1"/>
                          </a:solidFill>
                          <a:latin typeface="Arial"/>
                          <a:ea typeface="Calibri"/>
                          <a:cs typeface="Times New Roman"/>
                        </a:rPr>
                        <a:t>915,746</a:t>
                      </a:r>
                      <a:endParaRPr lang="en-AU" sz="1100" b="1">
                        <a:solidFill>
                          <a:schemeClr val="bg1"/>
                        </a:solidFill>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spcAft>
                          <a:spcPts val="0"/>
                        </a:spcAft>
                      </a:pPr>
                      <a:r>
                        <a:rPr lang="en-AU" sz="1100" b="1" dirty="0">
                          <a:solidFill>
                            <a:schemeClr val="bg1"/>
                          </a:solidFill>
                          <a:latin typeface="Arial"/>
                          <a:ea typeface="Calibri"/>
                          <a:cs typeface="Times New Roman"/>
                        </a:rPr>
                        <a:t>4.00%</a:t>
                      </a:r>
                      <a:endParaRPr lang="en-AU" sz="1100" b="1"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294859">
                <a:tc>
                  <a:txBody>
                    <a:bodyPr/>
                    <a:lstStyle/>
                    <a:p>
                      <a:pPr>
                        <a:spcAft>
                          <a:spcPts val="0"/>
                        </a:spcAft>
                      </a:pPr>
                      <a:r>
                        <a:rPr lang="en-AU" sz="1100" b="1">
                          <a:solidFill>
                            <a:srgbClr val="FFFFFF"/>
                          </a:solidFill>
                          <a:latin typeface="Arial"/>
                          <a:ea typeface="Calibri"/>
                          <a:cs typeface="Times New Roman"/>
                        </a:rPr>
                        <a:t>MySpace </a:t>
                      </a:r>
                      <a:endParaRPr lang="en-AU" sz="11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spcAft>
                          <a:spcPts val="0"/>
                        </a:spcAft>
                      </a:pPr>
                      <a:r>
                        <a:rPr lang="en-AU" sz="1100" b="1">
                          <a:solidFill>
                            <a:schemeClr val="bg1"/>
                          </a:solidFill>
                          <a:latin typeface="Arial"/>
                          <a:ea typeface="Calibri"/>
                          <a:cs typeface="Times New Roman"/>
                        </a:rPr>
                        <a:t>615,534</a:t>
                      </a:r>
                      <a:endParaRPr lang="en-AU" sz="1100" b="1">
                        <a:solidFill>
                          <a:schemeClr val="bg1"/>
                        </a:solidFill>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spcAft>
                          <a:spcPts val="0"/>
                        </a:spcAft>
                      </a:pPr>
                      <a:r>
                        <a:rPr lang="en-AU" sz="1100" b="1" dirty="0">
                          <a:solidFill>
                            <a:schemeClr val="bg1"/>
                          </a:solidFill>
                          <a:latin typeface="Arial"/>
                          <a:ea typeface="Calibri"/>
                          <a:cs typeface="Times New Roman"/>
                        </a:rPr>
                        <a:t>2.69%</a:t>
                      </a:r>
                      <a:endParaRPr lang="en-AU" sz="1100" b="1"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AU" dirty="0" smtClean="0">
                <a:solidFill>
                  <a:schemeClr val="accent1"/>
                </a:solidFill>
              </a:rPr>
              <a:t>What is  </a:t>
            </a:r>
          </a:p>
        </p:txBody>
      </p:sp>
      <p:grpSp>
        <p:nvGrpSpPr>
          <p:cNvPr id="10243"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0246"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sp>
        <p:nvSpPr>
          <p:cNvPr id="2" name="Content Placeholder 1"/>
          <p:cNvSpPr>
            <a:spLocks noGrp="1"/>
          </p:cNvSpPr>
          <p:nvPr>
            <p:ph idx="1"/>
          </p:nvPr>
        </p:nvSpPr>
        <p:spPr/>
        <p:txBody>
          <a:bodyPr/>
          <a:lstStyle/>
          <a:p>
            <a:r>
              <a:rPr lang="en-US" dirty="0"/>
              <a:t>LinkedIn is an </a:t>
            </a:r>
            <a:r>
              <a:rPr lang="en-US" dirty="0" smtClean="0"/>
              <a:t>online social network for business professionals. It’s different from other social networking sites like </a:t>
            </a:r>
            <a:r>
              <a:rPr lang="en-US" dirty="0" err="1" smtClean="0"/>
              <a:t>facebook</a:t>
            </a:r>
            <a:r>
              <a:rPr lang="en-US" dirty="0" smtClean="0"/>
              <a:t>, because it’s designed specifically for professional networking such as; finding a job, discovering sales leads, connecting with potential business partners, rather than simply making friends and sharing photos. </a:t>
            </a:r>
            <a:endParaRPr lang="en-US" dirty="0"/>
          </a:p>
        </p:txBody>
      </p:sp>
      <p:pic>
        <p:nvPicPr>
          <p:cNvPr id="3" name="Picture 2"/>
          <p:cNvPicPr>
            <a:picLocks noChangeAspect="1"/>
          </p:cNvPicPr>
          <p:nvPr/>
        </p:nvPicPr>
        <p:blipFill>
          <a:blip r:embed="rId3"/>
          <a:stretch>
            <a:fillRect/>
          </a:stretch>
        </p:blipFill>
        <p:spPr>
          <a:xfrm>
            <a:off x="2498725" y="333374"/>
            <a:ext cx="3848500" cy="10826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AU" dirty="0" smtClean="0">
                <a:solidFill>
                  <a:srgbClr val="6EA0B0"/>
                </a:solidFill>
              </a:rPr>
              <a:t>What is  </a:t>
            </a:r>
          </a:p>
        </p:txBody>
      </p:sp>
      <p:grpSp>
        <p:nvGrpSpPr>
          <p:cNvPr id="11267" name="Group 5"/>
          <p:cNvGrpSpPr>
            <a:grpSpLocks/>
          </p:cNvGrpSpPr>
          <p:nvPr/>
        </p:nvGrpSpPr>
        <p:grpSpPr bwMode="auto">
          <a:xfrm>
            <a:off x="0" y="6046788"/>
            <a:ext cx="9144000" cy="811212"/>
            <a:chOff x="0" y="6047117"/>
            <a:chExt cx="9144000" cy="810883"/>
          </a:xfrm>
        </p:grpSpPr>
        <p:sp>
          <p:nvSpPr>
            <p:cNvPr id="7" name="Rectangle 6"/>
            <p:cNvSpPr/>
            <p:nvPr/>
          </p:nvSpPr>
          <p:spPr>
            <a:xfrm>
              <a:off x="0" y="6047117"/>
              <a:ext cx="9144000" cy="8108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11270" name="Picture 7" descr="sm-icons.png"/>
            <p:cNvPicPr>
              <a:picLocks noChangeAspect="1"/>
            </p:cNvPicPr>
            <p:nvPr/>
          </p:nvPicPr>
          <p:blipFill>
            <a:blip r:embed="rId2"/>
            <a:srcRect/>
            <a:stretch>
              <a:fillRect/>
            </a:stretch>
          </p:blipFill>
          <p:spPr bwMode="auto">
            <a:xfrm>
              <a:off x="207033" y="6162786"/>
              <a:ext cx="1840836" cy="591697"/>
            </a:xfrm>
            <a:prstGeom prst="rect">
              <a:avLst/>
            </a:prstGeom>
            <a:noFill/>
            <a:ln w="9525">
              <a:noFill/>
              <a:miter lim="800000"/>
              <a:headEnd/>
              <a:tailEnd/>
            </a:ln>
          </p:spPr>
        </p:pic>
      </p:grpSp>
      <p:sp>
        <p:nvSpPr>
          <p:cNvPr id="11268" name="Content Placeholder 8"/>
          <p:cNvSpPr>
            <a:spLocks noGrp="1"/>
          </p:cNvSpPr>
          <p:nvPr>
            <p:ph idx="1"/>
          </p:nvPr>
        </p:nvSpPr>
        <p:spPr/>
        <p:txBody>
          <a:bodyPr/>
          <a:lstStyle/>
          <a:p>
            <a:r>
              <a:rPr lang="en-AU" smtClean="0"/>
              <a:t>Twitter, at its most basic, is a series of short online announcements or ‘tweets’. </a:t>
            </a:r>
          </a:p>
          <a:p>
            <a:r>
              <a:rPr lang="en-AU" smtClean="0"/>
              <a:t>Twitter is a tool for micro-blogging, or posting a very short updates, comments or thoughts. </a:t>
            </a:r>
          </a:p>
          <a:p>
            <a:r>
              <a:rPr lang="en-AU" smtClean="0"/>
              <a:t>Another way to think of twitter is like a cross between instant messaging (IM) and a chat room, because it is an open forum with people you are connected to. </a:t>
            </a:r>
          </a:p>
        </p:txBody>
      </p:sp>
      <p:pic>
        <p:nvPicPr>
          <p:cNvPr id="2" name="Picture 1"/>
          <p:cNvPicPr>
            <a:picLocks noChangeAspect="1"/>
          </p:cNvPicPr>
          <p:nvPr/>
        </p:nvPicPr>
        <p:blipFill>
          <a:blip r:embed="rId3"/>
          <a:stretch>
            <a:fillRect/>
          </a:stretch>
        </p:blipFill>
        <p:spPr>
          <a:xfrm>
            <a:off x="2460625" y="174625"/>
            <a:ext cx="3546122" cy="13335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CWA Social Media">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ACWA Social Media</Template>
  <TotalTime>3683</TotalTime>
  <Words>1731</Words>
  <Application>Microsoft Office PowerPoint</Application>
  <PresentationFormat>On-screen Show (4:3)</PresentationFormat>
  <Paragraphs>163</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ACWA Social Media</vt:lpstr>
      <vt:lpstr> Social Media</vt:lpstr>
      <vt:lpstr>Contents:</vt:lpstr>
      <vt:lpstr>Social Media Intro:</vt:lpstr>
      <vt:lpstr>Social Media Intro Continued:</vt:lpstr>
      <vt:lpstr>Demographics of Social Media:</vt:lpstr>
      <vt:lpstr>Car Wash Customers Demographics:</vt:lpstr>
      <vt:lpstr>Top Ten Social Network Sites:</vt:lpstr>
      <vt:lpstr>What is  </vt:lpstr>
      <vt:lpstr>What is  </vt:lpstr>
      <vt:lpstr>What is </vt:lpstr>
      <vt:lpstr>How to create a Facebook page: </vt:lpstr>
      <vt:lpstr>How Facebook can help your business:</vt:lpstr>
      <vt:lpstr>How Facebook can help your business:</vt:lpstr>
      <vt:lpstr>10 Tips to create engaging Page posts:  </vt:lpstr>
      <vt:lpstr>10 Tips to create engaging Page posts:  </vt:lpstr>
      <vt:lpstr>10 Tips to create engaging Page posts:  </vt:lpstr>
      <vt:lpstr>10 Tips to create engaging Page posts:  </vt:lpstr>
      <vt:lpstr>10 Tips to create engaging Page posts:  </vt:lpstr>
      <vt:lpstr>10 Tips to create engaging Page posts:  </vt:lpstr>
      <vt:lpstr>10 Tips to create engaging Page posts:  </vt:lpstr>
      <vt:lpstr>10 Tips to create engaging Page posts:  </vt:lpstr>
      <vt:lpstr>10 Tips to create engaging Page posts:  </vt:lpstr>
      <vt:lpstr>10 Tips to create engaging Page posts:  </vt:lpstr>
      <vt:lpstr>10 Tips to create engaging Page posts:  </vt:lpstr>
      <vt:lpstr>What makes a good page?</vt:lpstr>
      <vt:lpstr>Example of a good page:</vt:lpstr>
      <vt:lpstr>Example of a good page:</vt:lpstr>
      <vt:lpstr>Success Stories:</vt:lpstr>
      <vt:lpstr>How to promote your Facebook page:</vt:lpstr>
      <vt:lpstr>Social media – Beware:</vt:lpstr>
      <vt:lpstr>Social media – Beware Continued:</vt:lpstr>
      <vt:lpstr>Social networking safety:</vt:lpstr>
      <vt:lpstr>Let’s get into groups and start to create a Facebook page </vt:lpstr>
      <vt:lpstr>Please give me your email if you wish to receive the following ebooks:</vt:lpstr>
      <vt:lpstr> THANK YOU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dc:title>
  <dc:creator>sarah</dc:creator>
  <cp:lastModifiedBy>Fiona Tointon</cp:lastModifiedBy>
  <cp:revision>233</cp:revision>
  <dcterms:created xsi:type="dcterms:W3CDTF">2014-01-27T23:04:29Z</dcterms:created>
  <dcterms:modified xsi:type="dcterms:W3CDTF">2014-02-12T22:42:00Z</dcterms:modified>
</cp:coreProperties>
</file>